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2" r:id="rId3"/>
    <p:sldId id="303" r:id="rId4"/>
    <p:sldId id="257" r:id="rId5"/>
    <p:sldId id="293" r:id="rId6"/>
    <p:sldId id="259" r:id="rId7"/>
    <p:sldId id="258" r:id="rId8"/>
    <p:sldId id="299" r:id="rId9"/>
    <p:sldId id="300" r:id="rId10"/>
    <p:sldId id="301" r:id="rId11"/>
    <p:sldId id="261" r:id="rId12"/>
    <p:sldId id="262" r:id="rId13"/>
    <p:sldId id="263" r:id="rId14"/>
    <p:sldId id="264" r:id="rId15"/>
    <p:sldId id="266" r:id="rId16"/>
    <p:sldId id="269" r:id="rId17"/>
    <p:sldId id="270" r:id="rId18"/>
    <p:sldId id="271" r:id="rId19"/>
    <p:sldId id="272" r:id="rId20"/>
    <p:sldId id="273" r:id="rId21"/>
    <p:sldId id="274" r:id="rId22"/>
    <p:sldId id="275" r:id="rId23"/>
    <p:sldId id="276" r:id="rId24"/>
    <p:sldId id="277" r:id="rId25"/>
    <p:sldId id="280" r:id="rId26"/>
    <p:sldId id="281" r:id="rId27"/>
    <p:sldId id="282" r:id="rId28"/>
    <p:sldId id="283" r:id="rId29"/>
    <p:sldId id="285" r:id="rId30"/>
    <p:sldId id="284" r:id="rId31"/>
    <p:sldId id="286" r:id="rId32"/>
    <p:sldId id="287" r:id="rId33"/>
    <p:sldId id="288" r:id="rId34"/>
    <p:sldId id="289" r:id="rId35"/>
    <p:sldId id="290" r:id="rId36"/>
    <p:sldId id="291" r:id="rId37"/>
    <p:sldId id="292" r:id="rId38"/>
    <p:sldId id="294" r:id="rId39"/>
    <p:sldId id="296" r:id="rId40"/>
    <p:sldId id="297" r:id="rId41"/>
    <p:sldId id="304"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C5FFF62-15CD-4FE0-95EE-60B802EBED90}" type="doc">
      <dgm:prSet loTypeId="urn:microsoft.com/office/officeart/2005/8/layout/pyramid2" loCatId="pyramid" qsTypeId="urn:microsoft.com/office/officeart/2005/8/quickstyle/3d2#1" qsCatId="3D" csTypeId="urn:microsoft.com/office/officeart/2005/8/colors/colorful2" csCatId="colorful"/>
      <dgm:spPr/>
      <dgm:t>
        <a:bodyPr/>
        <a:lstStyle/>
        <a:p>
          <a:endParaRPr lang="en-IN"/>
        </a:p>
      </dgm:t>
    </dgm:pt>
    <dgm:pt modelId="{84024C4E-57EF-482B-8969-30D71288D5BA}">
      <dgm:prSet custT="1"/>
      <dgm:spPr/>
      <dgm:t>
        <a:bodyPr/>
        <a:lstStyle/>
        <a:p>
          <a:pPr rtl="0"/>
          <a:r>
            <a:rPr lang="en-IN" sz="2800" dirty="0"/>
            <a:t>Reversible </a:t>
          </a:r>
          <a:r>
            <a:rPr lang="en-IN" sz="2800" dirty="0" err="1"/>
            <a:t>pulpitis</a:t>
          </a:r>
          <a:endParaRPr lang="en-IN" sz="2800" dirty="0"/>
        </a:p>
      </dgm:t>
    </dgm:pt>
    <dgm:pt modelId="{94917ED8-5B2A-4CFC-A971-45212F8A1FEE}" type="parTrans" cxnId="{27BDD467-DC99-40FF-94BC-FEE9334165D2}">
      <dgm:prSet/>
      <dgm:spPr/>
      <dgm:t>
        <a:bodyPr/>
        <a:lstStyle/>
        <a:p>
          <a:endParaRPr lang="en-IN"/>
        </a:p>
      </dgm:t>
    </dgm:pt>
    <dgm:pt modelId="{67D67F45-44DB-45A8-A10B-F7FCAE707E13}" type="sibTrans" cxnId="{27BDD467-DC99-40FF-94BC-FEE9334165D2}">
      <dgm:prSet/>
      <dgm:spPr/>
      <dgm:t>
        <a:bodyPr/>
        <a:lstStyle/>
        <a:p>
          <a:endParaRPr lang="en-IN"/>
        </a:p>
      </dgm:t>
    </dgm:pt>
    <dgm:pt modelId="{1ABD1482-09C1-47BD-BC0F-6B6F466C375E}">
      <dgm:prSet custT="1"/>
      <dgm:spPr/>
      <dgm:t>
        <a:bodyPr/>
        <a:lstStyle/>
        <a:p>
          <a:pPr rtl="0"/>
          <a:r>
            <a:rPr lang="en-IN" sz="2800" dirty="0"/>
            <a:t>Irreversible </a:t>
          </a:r>
          <a:r>
            <a:rPr lang="en-IN" sz="2800" dirty="0" err="1"/>
            <a:t>pulpitis</a:t>
          </a:r>
          <a:endParaRPr lang="en-IN" sz="2800" dirty="0"/>
        </a:p>
      </dgm:t>
    </dgm:pt>
    <dgm:pt modelId="{79B51404-8D1B-44F4-90B1-26F47B0F846B}" type="parTrans" cxnId="{74B49AC8-BF5A-47C3-97A9-4345063520D9}">
      <dgm:prSet/>
      <dgm:spPr/>
      <dgm:t>
        <a:bodyPr/>
        <a:lstStyle/>
        <a:p>
          <a:endParaRPr lang="en-IN"/>
        </a:p>
      </dgm:t>
    </dgm:pt>
    <dgm:pt modelId="{376FE23F-A24A-4044-91D5-ABB89DB75D4A}" type="sibTrans" cxnId="{74B49AC8-BF5A-47C3-97A9-4345063520D9}">
      <dgm:prSet/>
      <dgm:spPr/>
      <dgm:t>
        <a:bodyPr/>
        <a:lstStyle/>
        <a:p>
          <a:endParaRPr lang="en-IN"/>
        </a:p>
      </dgm:t>
    </dgm:pt>
    <dgm:pt modelId="{ED49BB10-D824-4044-9A4F-80EEE3D302F1}">
      <dgm:prSet custT="1"/>
      <dgm:spPr/>
      <dgm:t>
        <a:bodyPr/>
        <a:lstStyle/>
        <a:p>
          <a:pPr rtl="0"/>
          <a:r>
            <a:rPr lang="en-IN" sz="2800" dirty="0" err="1"/>
            <a:t>Hyperplastic</a:t>
          </a:r>
          <a:r>
            <a:rPr lang="en-IN" sz="2800" dirty="0"/>
            <a:t> </a:t>
          </a:r>
          <a:r>
            <a:rPr lang="en-IN" sz="2800" dirty="0" err="1"/>
            <a:t>pulpitis</a:t>
          </a:r>
          <a:endParaRPr lang="en-IN" sz="2800" dirty="0"/>
        </a:p>
      </dgm:t>
    </dgm:pt>
    <dgm:pt modelId="{2CA8D1A9-47D5-44A2-8DA1-EFB5B3540F07}" type="parTrans" cxnId="{2F2791FE-CA7B-403E-A794-8A97115395DB}">
      <dgm:prSet/>
      <dgm:spPr/>
      <dgm:t>
        <a:bodyPr/>
        <a:lstStyle/>
        <a:p>
          <a:endParaRPr lang="en-IN"/>
        </a:p>
      </dgm:t>
    </dgm:pt>
    <dgm:pt modelId="{4F587D90-87B7-4324-8771-E1871655EAB2}" type="sibTrans" cxnId="{2F2791FE-CA7B-403E-A794-8A97115395DB}">
      <dgm:prSet/>
      <dgm:spPr/>
      <dgm:t>
        <a:bodyPr/>
        <a:lstStyle/>
        <a:p>
          <a:endParaRPr lang="en-IN"/>
        </a:p>
      </dgm:t>
    </dgm:pt>
    <dgm:pt modelId="{90058D9D-9D2A-4AB6-9F6A-09B94157F39E}">
      <dgm:prSet custT="1"/>
      <dgm:spPr/>
      <dgm:t>
        <a:bodyPr/>
        <a:lstStyle/>
        <a:p>
          <a:pPr rtl="0"/>
          <a:r>
            <a:rPr lang="en-IN" sz="2800" dirty="0" err="1"/>
            <a:t>Pulpal</a:t>
          </a:r>
          <a:r>
            <a:rPr lang="en-IN" sz="2800" dirty="0"/>
            <a:t> necrosis</a:t>
          </a:r>
        </a:p>
      </dgm:t>
    </dgm:pt>
    <dgm:pt modelId="{BAD038ED-F5A5-455A-9199-130E24E6EFB5}" type="parTrans" cxnId="{25759BDB-BA00-4D06-96BF-BC2EFA6E56A9}">
      <dgm:prSet/>
      <dgm:spPr/>
      <dgm:t>
        <a:bodyPr/>
        <a:lstStyle/>
        <a:p>
          <a:endParaRPr lang="en-IN"/>
        </a:p>
      </dgm:t>
    </dgm:pt>
    <dgm:pt modelId="{9F8A87E4-CA6F-4D3C-80CB-0D50FAC6EC7F}" type="sibTrans" cxnId="{25759BDB-BA00-4D06-96BF-BC2EFA6E56A9}">
      <dgm:prSet/>
      <dgm:spPr/>
      <dgm:t>
        <a:bodyPr/>
        <a:lstStyle/>
        <a:p>
          <a:endParaRPr lang="en-IN"/>
        </a:p>
      </dgm:t>
    </dgm:pt>
    <dgm:pt modelId="{443682AD-E0DF-4DAE-880F-47451C7F7B62}" type="pres">
      <dgm:prSet presAssocID="{3C5FFF62-15CD-4FE0-95EE-60B802EBED90}" presName="compositeShape" presStyleCnt="0">
        <dgm:presLayoutVars>
          <dgm:dir/>
          <dgm:resizeHandles/>
        </dgm:presLayoutVars>
      </dgm:prSet>
      <dgm:spPr/>
    </dgm:pt>
    <dgm:pt modelId="{FA63BCB5-E754-4AC8-A627-1EFDDC6EC1B5}" type="pres">
      <dgm:prSet presAssocID="{3C5FFF62-15CD-4FE0-95EE-60B802EBED90}" presName="pyramid" presStyleLbl="node1" presStyleIdx="0" presStyleCnt="1"/>
      <dgm:spPr/>
    </dgm:pt>
    <dgm:pt modelId="{053FC6A7-749B-4A6E-8894-C5B5112D021B}" type="pres">
      <dgm:prSet presAssocID="{3C5FFF62-15CD-4FE0-95EE-60B802EBED90}" presName="theList" presStyleCnt="0"/>
      <dgm:spPr/>
    </dgm:pt>
    <dgm:pt modelId="{75F23C7B-2274-42A7-8650-087CFD16049C}" type="pres">
      <dgm:prSet presAssocID="{84024C4E-57EF-482B-8969-30D71288D5BA}" presName="aNode" presStyleLbl="fgAcc1" presStyleIdx="0" presStyleCnt="4">
        <dgm:presLayoutVars>
          <dgm:bulletEnabled val="1"/>
        </dgm:presLayoutVars>
      </dgm:prSet>
      <dgm:spPr/>
    </dgm:pt>
    <dgm:pt modelId="{640DAC92-657D-416B-9A82-2E083552B344}" type="pres">
      <dgm:prSet presAssocID="{84024C4E-57EF-482B-8969-30D71288D5BA}" presName="aSpace" presStyleCnt="0"/>
      <dgm:spPr/>
    </dgm:pt>
    <dgm:pt modelId="{AEFA0640-90CD-4877-90CE-4CDF876072A3}" type="pres">
      <dgm:prSet presAssocID="{1ABD1482-09C1-47BD-BC0F-6B6F466C375E}" presName="aNode" presStyleLbl="fgAcc1" presStyleIdx="1" presStyleCnt="4">
        <dgm:presLayoutVars>
          <dgm:bulletEnabled val="1"/>
        </dgm:presLayoutVars>
      </dgm:prSet>
      <dgm:spPr/>
    </dgm:pt>
    <dgm:pt modelId="{E8C831A0-AD26-435D-AC60-E538F7297BD6}" type="pres">
      <dgm:prSet presAssocID="{1ABD1482-09C1-47BD-BC0F-6B6F466C375E}" presName="aSpace" presStyleCnt="0"/>
      <dgm:spPr/>
    </dgm:pt>
    <dgm:pt modelId="{E53D6F0C-B0B5-48E7-8DE5-A76257B3AEE0}" type="pres">
      <dgm:prSet presAssocID="{ED49BB10-D824-4044-9A4F-80EEE3D302F1}" presName="aNode" presStyleLbl="fgAcc1" presStyleIdx="2" presStyleCnt="4">
        <dgm:presLayoutVars>
          <dgm:bulletEnabled val="1"/>
        </dgm:presLayoutVars>
      </dgm:prSet>
      <dgm:spPr/>
    </dgm:pt>
    <dgm:pt modelId="{6A61543E-41B2-4A4A-9932-AD0BA65D1CD5}" type="pres">
      <dgm:prSet presAssocID="{ED49BB10-D824-4044-9A4F-80EEE3D302F1}" presName="aSpace" presStyleCnt="0"/>
      <dgm:spPr/>
    </dgm:pt>
    <dgm:pt modelId="{A81308E4-38EF-47C7-94E7-074C1081BEF0}" type="pres">
      <dgm:prSet presAssocID="{90058D9D-9D2A-4AB6-9F6A-09B94157F39E}" presName="aNode" presStyleLbl="fgAcc1" presStyleIdx="3" presStyleCnt="4">
        <dgm:presLayoutVars>
          <dgm:bulletEnabled val="1"/>
        </dgm:presLayoutVars>
      </dgm:prSet>
      <dgm:spPr/>
    </dgm:pt>
    <dgm:pt modelId="{C4087CFB-4D02-4FF3-B890-4645ED0ABE53}" type="pres">
      <dgm:prSet presAssocID="{90058D9D-9D2A-4AB6-9F6A-09B94157F39E}" presName="aSpace" presStyleCnt="0"/>
      <dgm:spPr/>
    </dgm:pt>
  </dgm:ptLst>
  <dgm:cxnLst>
    <dgm:cxn modelId="{27BDD467-DC99-40FF-94BC-FEE9334165D2}" srcId="{3C5FFF62-15CD-4FE0-95EE-60B802EBED90}" destId="{84024C4E-57EF-482B-8969-30D71288D5BA}" srcOrd="0" destOrd="0" parTransId="{94917ED8-5B2A-4CFC-A971-45212F8A1FEE}" sibTransId="{67D67F45-44DB-45A8-A10B-F7FCAE707E13}"/>
    <dgm:cxn modelId="{B9023D54-DD65-48A3-98A9-6B5C9341E6CD}" type="presOf" srcId="{ED49BB10-D824-4044-9A4F-80EEE3D302F1}" destId="{E53D6F0C-B0B5-48E7-8DE5-A76257B3AEE0}" srcOrd="0" destOrd="0" presId="urn:microsoft.com/office/officeart/2005/8/layout/pyramid2"/>
    <dgm:cxn modelId="{F6C5C974-7364-4BBE-A680-8A089676193E}" type="presOf" srcId="{90058D9D-9D2A-4AB6-9F6A-09B94157F39E}" destId="{A81308E4-38EF-47C7-94E7-074C1081BEF0}" srcOrd="0" destOrd="0" presId="urn:microsoft.com/office/officeart/2005/8/layout/pyramid2"/>
    <dgm:cxn modelId="{52F81757-7B30-4626-8CA4-641AA6F63CBB}" type="presOf" srcId="{84024C4E-57EF-482B-8969-30D71288D5BA}" destId="{75F23C7B-2274-42A7-8650-087CFD16049C}" srcOrd="0" destOrd="0" presId="urn:microsoft.com/office/officeart/2005/8/layout/pyramid2"/>
    <dgm:cxn modelId="{50F95FAA-66DD-4124-8FCF-796177B470B0}" type="presOf" srcId="{1ABD1482-09C1-47BD-BC0F-6B6F466C375E}" destId="{AEFA0640-90CD-4877-90CE-4CDF876072A3}" srcOrd="0" destOrd="0" presId="urn:microsoft.com/office/officeart/2005/8/layout/pyramid2"/>
    <dgm:cxn modelId="{3B0C72B9-4F13-4641-9654-424D1DC8CD0B}" type="presOf" srcId="{3C5FFF62-15CD-4FE0-95EE-60B802EBED90}" destId="{443682AD-E0DF-4DAE-880F-47451C7F7B62}" srcOrd="0" destOrd="0" presId="urn:microsoft.com/office/officeart/2005/8/layout/pyramid2"/>
    <dgm:cxn modelId="{74B49AC8-BF5A-47C3-97A9-4345063520D9}" srcId="{3C5FFF62-15CD-4FE0-95EE-60B802EBED90}" destId="{1ABD1482-09C1-47BD-BC0F-6B6F466C375E}" srcOrd="1" destOrd="0" parTransId="{79B51404-8D1B-44F4-90B1-26F47B0F846B}" sibTransId="{376FE23F-A24A-4044-91D5-ABB89DB75D4A}"/>
    <dgm:cxn modelId="{25759BDB-BA00-4D06-96BF-BC2EFA6E56A9}" srcId="{3C5FFF62-15CD-4FE0-95EE-60B802EBED90}" destId="{90058D9D-9D2A-4AB6-9F6A-09B94157F39E}" srcOrd="3" destOrd="0" parTransId="{BAD038ED-F5A5-455A-9199-130E24E6EFB5}" sibTransId="{9F8A87E4-CA6F-4D3C-80CB-0D50FAC6EC7F}"/>
    <dgm:cxn modelId="{2F2791FE-CA7B-403E-A794-8A97115395DB}" srcId="{3C5FFF62-15CD-4FE0-95EE-60B802EBED90}" destId="{ED49BB10-D824-4044-9A4F-80EEE3D302F1}" srcOrd="2" destOrd="0" parTransId="{2CA8D1A9-47D5-44A2-8DA1-EFB5B3540F07}" sibTransId="{4F587D90-87B7-4324-8771-E1871655EAB2}"/>
    <dgm:cxn modelId="{2B9E71A9-0B87-4555-B4A7-90458BCBBE42}" type="presParOf" srcId="{443682AD-E0DF-4DAE-880F-47451C7F7B62}" destId="{FA63BCB5-E754-4AC8-A627-1EFDDC6EC1B5}" srcOrd="0" destOrd="0" presId="urn:microsoft.com/office/officeart/2005/8/layout/pyramid2"/>
    <dgm:cxn modelId="{5FDECF1A-5F27-4954-87F9-1DF930747AD3}" type="presParOf" srcId="{443682AD-E0DF-4DAE-880F-47451C7F7B62}" destId="{053FC6A7-749B-4A6E-8894-C5B5112D021B}" srcOrd="1" destOrd="0" presId="urn:microsoft.com/office/officeart/2005/8/layout/pyramid2"/>
    <dgm:cxn modelId="{A0A7A4BC-20FC-4BE7-88B2-38D1C1B424F4}" type="presParOf" srcId="{053FC6A7-749B-4A6E-8894-C5B5112D021B}" destId="{75F23C7B-2274-42A7-8650-087CFD16049C}" srcOrd="0" destOrd="0" presId="urn:microsoft.com/office/officeart/2005/8/layout/pyramid2"/>
    <dgm:cxn modelId="{7B106B67-36AA-4AE6-A67D-D9E63372FFE4}" type="presParOf" srcId="{053FC6A7-749B-4A6E-8894-C5B5112D021B}" destId="{640DAC92-657D-416B-9A82-2E083552B344}" srcOrd="1" destOrd="0" presId="urn:microsoft.com/office/officeart/2005/8/layout/pyramid2"/>
    <dgm:cxn modelId="{E4BC547F-43D2-4393-832E-64BD6C7CF749}" type="presParOf" srcId="{053FC6A7-749B-4A6E-8894-C5B5112D021B}" destId="{AEFA0640-90CD-4877-90CE-4CDF876072A3}" srcOrd="2" destOrd="0" presId="urn:microsoft.com/office/officeart/2005/8/layout/pyramid2"/>
    <dgm:cxn modelId="{D4E07928-B3E2-4C62-9DA4-7C6CB78BC345}" type="presParOf" srcId="{053FC6A7-749B-4A6E-8894-C5B5112D021B}" destId="{E8C831A0-AD26-435D-AC60-E538F7297BD6}" srcOrd="3" destOrd="0" presId="urn:microsoft.com/office/officeart/2005/8/layout/pyramid2"/>
    <dgm:cxn modelId="{3177AF46-C770-4E3E-BE18-7B5B12C42122}" type="presParOf" srcId="{053FC6A7-749B-4A6E-8894-C5B5112D021B}" destId="{E53D6F0C-B0B5-48E7-8DE5-A76257B3AEE0}" srcOrd="4" destOrd="0" presId="urn:microsoft.com/office/officeart/2005/8/layout/pyramid2"/>
    <dgm:cxn modelId="{D279F005-71AB-479F-B632-B5AC0A50F6F2}" type="presParOf" srcId="{053FC6A7-749B-4A6E-8894-C5B5112D021B}" destId="{6A61543E-41B2-4A4A-9932-AD0BA65D1CD5}" srcOrd="5" destOrd="0" presId="urn:microsoft.com/office/officeart/2005/8/layout/pyramid2"/>
    <dgm:cxn modelId="{C22CBB6A-E17C-4008-AAC6-1B86A697D49A}" type="presParOf" srcId="{053FC6A7-749B-4A6E-8894-C5B5112D021B}" destId="{A81308E4-38EF-47C7-94E7-074C1081BEF0}" srcOrd="6" destOrd="0" presId="urn:microsoft.com/office/officeart/2005/8/layout/pyramid2"/>
    <dgm:cxn modelId="{D10EF74B-9DB9-4AA0-82DC-D5443C37E846}" type="presParOf" srcId="{053FC6A7-749B-4A6E-8894-C5B5112D021B}" destId="{C4087CFB-4D02-4FF3-B890-4645ED0ABE53}"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4DE8760-A68D-4008-9904-DC28965CE8C2}" type="doc">
      <dgm:prSet loTypeId="urn:microsoft.com/office/officeart/2005/8/layout/process4" loCatId="list" qsTypeId="urn:microsoft.com/office/officeart/2005/8/quickstyle/3d1" qsCatId="3D" csTypeId="urn:microsoft.com/office/officeart/2005/8/colors/accent2_3" csCatId="accent2" phldr="1"/>
      <dgm:spPr/>
      <dgm:t>
        <a:bodyPr/>
        <a:lstStyle/>
        <a:p>
          <a:endParaRPr lang="en-IN"/>
        </a:p>
      </dgm:t>
    </dgm:pt>
    <dgm:pt modelId="{3EFECFCD-40CA-4432-85CA-64FA4AF75B5A}">
      <dgm:prSet/>
      <dgm:spPr/>
      <dgm:t>
        <a:bodyPr/>
        <a:lstStyle/>
        <a:p>
          <a:pPr rtl="0"/>
          <a:r>
            <a:rPr lang="en-IN" b="1" dirty="0">
              <a:solidFill>
                <a:schemeClr val="tx1"/>
              </a:solidFill>
            </a:rPr>
            <a:t>Minor injury such as periodontal root </a:t>
          </a:r>
          <a:r>
            <a:rPr lang="en-IN" b="1" dirty="0" err="1">
              <a:solidFill>
                <a:schemeClr val="tx1"/>
              </a:solidFill>
            </a:rPr>
            <a:t>planing</a:t>
          </a:r>
          <a:r>
            <a:rPr lang="en-IN" b="1" dirty="0">
              <a:solidFill>
                <a:schemeClr val="tx1"/>
              </a:solidFill>
            </a:rPr>
            <a:t> or the conservative preparation of a tooth for a restoration may lead to </a:t>
          </a:r>
          <a:r>
            <a:rPr lang="en-IN" b="1" dirty="0" err="1">
              <a:solidFill>
                <a:schemeClr val="tx1"/>
              </a:solidFill>
            </a:rPr>
            <a:t>pulpal</a:t>
          </a:r>
          <a:r>
            <a:rPr lang="en-IN" b="1" dirty="0">
              <a:solidFill>
                <a:schemeClr val="tx1"/>
              </a:solidFill>
            </a:rPr>
            <a:t> symptoms.</a:t>
          </a:r>
        </a:p>
      </dgm:t>
    </dgm:pt>
    <dgm:pt modelId="{76680C52-1587-466E-A503-7B21E83857AA}" type="parTrans" cxnId="{BD133826-5E3C-4C27-8889-9EDA9A1AFAF5}">
      <dgm:prSet/>
      <dgm:spPr/>
      <dgm:t>
        <a:bodyPr/>
        <a:lstStyle/>
        <a:p>
          <a:endParaRPr lang="en-IN"/>
        </a:p>
      </dgm:t>
    </dgm:pt>
    <dgm:pt modelId="{5C6D3F0C-150E-400B-9BD1-695515BE0980}" type="sibTrans" cxnId="{BD133826-5E3C-4C27-8889-9EDA9A1AFAF5}">
      <dgm:prSet/>
      <dgm:spPr/>
      <dgm:t>
        <a:bodyPr/>
        <a:lstStyle/>
        <a:p>
          <a:endParaRPr lang="en-IN"/>
        </a:p>
      </dgm:t>
    </dgm:pt>
    <dgm:pt modelId="{E60D7F3F-8589-408A-B30C-BADD6332DBAC}">
      <dgm:prSet/>
      <dgm:spPr/>
      <dgm:t>
        <a:bodyPr/>
        <a:lstStyle/>
        <a:p>
          <a:pPr rtl="0"/>
          <a:r>
            <a:rPr lang="en-IN" b="1" dirty="0">
              <a:solidFill>
                <a:schemeClr val="tx1"/>
              </a:solidFill>
            </a:rPr>
            <a:t>A transient hypersensitivity to thermal stimuli is the most common symptom noted. </a:t>
          </a:r>
        </a:p>
      </dgm:t>
    </dgm:pt>
    <dgm:pt modelId="{E8DBB44C-4FCA-4A3D-A634-A8286001DA9B}" type="parTrans" cxnId="{AE74AF73-FC96-4578-9305-E24CF0323D2B}">
      <dgm:prSet/>
      <dgm:spPr/>
      <dgm:t>
        <a:bodyPr/>
        <a:lstStyle/>
        <a:p>
          <a:endParaRPr lang="en-IN"/>
        </a:p>
      </dgm:t>
    </dgm:pt>
    <dgm:pt modelId="{E010CAB4-A3F3-449B-BB8E-D81B9A84608C}" type="sibTrans" cxnId="{AE74AF73-FC96-4578-9305-E24CF0323D2B}">
      <dgm:prSet/>
      <dgm:spPr/>
      <dgm:t>
        <a:bodyPr/>
        <a:lstStyle/>
        <a:p>
          <a:endParaRPr lang="en-IN"/>
        </a:p>
      </dgm:t>
    </dgm:pt>
    <dgm:pt modelId="{E4DC8CD3-0BF3-4D62-8FE5-811CE006DA76}">
      <dgm:prSet/>
      <dgm:spPr/>
      <dgm:t>
        <a:bodyPr/>
        <a:lstStyle/>
        <a:p>
          <a:pPr rtl="0"/>
          <a:r>
            <a:rPr lang="en-IN" b="1" dirty="0">
              <a:solidFill>
                <a:schemeClr val="tx1"/>
              </a:solidFill>
            </a:rPr>
            <a:t>The application of a thermal stimulus results in a brief, painful response that varies in intensity from mild to severe.</a:t>
          </a:r>
        </a:p>
      </dgm:t>
    </dgm:pt>
    <dgm:pt modelId="{B55F2302-FBD1-40AE-B76E-7D559EA11B67}" type="parTrans" cxnId="{246CC0B6-1F43-4C8D-8A49-684A15976AE5}">
      <dgm:prSet/>
      <dgm:spPr/>
      <dgm:t>
        <a:bodyPr/>
        <a:lstStyle/>
        <a:p>
          <a:endParaRPr lang="en-IN"/>
        </a:p>
      </dgm:t>
    </dgm:pt>
    <dgm:pt modelId="{F290E55A-5FFE-4D9B-91E5-42BDAE430C97}" type="sibTrans" cxnId="{246CC0B6-1F43-4C8D-8A49-684A15976AE5}">
      <dgm:prSet/>
      <dgm:spPr/>
      <dgm:t>
        <a:bodyPr/>
        <a:lstStyle/>
        <a:p>
          <a:endParaRPr lang="en-IN"/>
        </a:p>
      </dgm:t>
    </dgm:pt>
    <dgm:pt modelId="{CBD6C301-644E-4310-98E2-7AF797AA30DE}">
      <dgm:prSet/>
      <dgm:spPr/>
      <dgm:t>
        <a:bodyPr/>
        <a:lstStyle/>
        <a:p>
          <a:pPr rtl="0"/>
          <a:r>
            <a:rPr lang="en-IN" b="1" dirty="0">
              <a:solidFill>
                <a:schemeClr val="tx1"/>
              </a:solidFill>
            </a:rPr>
            <a:t>The response rapidly disappears after removal of the stimulus. The reversibility of inflammation and symptoms, without permanent </a:t>
          </a:r>
          <a:r>
            <a:rPr lang="en-IN" b="1" dirty="0" err="1">
              <a:solidFill>
                <a:schemeClr val="tx1"/>
              </a:solidFill>
            </a:rPr>
            <a:t>pulpal</a:t>
          </a:r>
          <a:r>
            <a:rPr lang="en-IN" b="1" dirty="0">
              <a:solidFill>
                <a:schemeClr val="tx1"/>
              </a:solidFill>
            </a:rPr>
            <a:t> damage..... </a:t>
          </a:r>
          <a:r>
            <a:rPr lang="en-IN" b="1" i="1" dirty="0">
              <a:solidFill>
                <a:schemeClr val="bg1"/>
              </a:solidFill>
            </a:rPr>
            <a:t>REVERSIBLE PULPITIS </a:t>
          </a:r>
          <a:endParaRPr lang="en-IN" b="1" dirty="0">
            <a:solidFill>
              <a:schemeClr val="tx1"/>
            </a:solidFill>
          </a:endParaRPr>
        </a:p>
      </dgm:t>
    </dgm:pt>
    <dgm:pt modelId="{B89FC9CF-6D42-4863-8265-9ED80E6A8C3C}" type="parTrans" cxnId="{6D09740E-46A0-4643-8BA3-9D052C8288D0}">
      <dgm:prSet/>
      <dgm:spPr/>
      <dgm:t>
        <a:bodyPr/>
        <a:lstStyle/>
        <a:p>
          <a:endParaRPr lang="en-IN"/>
        </a:p>
      </dgm:t>
    </dgm:pt>
    <dgm:pt modelId="{FB323541-118B-4F1D-9F3D-FE86CEA9D838}" type="sibTrans" cxnId="{6D09740E-46A0-4643-8BA3-9D052C8288D0}">
      <dgm:prSet/>
      <dgm:spPr/>
      <dgm:t>
        <a:bodyPr/>
        <a:lstStyle/>
        <a:p>
          <a:endParaRPr lang="en-IN"/>
        </a:p>
      </dgm:t>
    </dgm:pt>
    <dgm:pt modelId="{32CEFDEC-8411-400C-AE12-6515DBEECA04}" type="pres">
      <dgm:prSet presAssocID="{B4DE8760-A68D-4008-9904-DC28965CE8C2}" presName="Name0" presStyleCnt="0">
        <dgm:presLayoutVars>
          <dgm:dir/>
          <dgm:animLvl val="lvl"/>
          <dgm:resizeHandles val="exact"/>
        </dgm:presLayoutVars>
      </dgm:prSet>
      <dgm:spPr/>
    </dgm:pt>
    <dgm:pt modelId="{095ECDAF-7346-40B3-AB06-09AA3FB8DB6A}" type="pres">
      <dgm:prSet presAssocID="{CBD6C301-644E-4310-98E2-7AF797AA30DE}" presName="boxAndChildren" presStyleCnt="0"/>
      <dgm:spPr/>
    </dgm:pt>
    <dgm:pt modelId="{5F52CD73-DD8D-41DB-878B-14D79EFD00A1}" type="pres">
      <dgm:prSet presAssocID="{CBD6C301-644E-4310-98E2-7AF797AA30DE}" presName="parentTextBox" presStyleLbl="node1" presStyleIdx="0" presStyleCnt="4"/>
      <dgm:spPr/>
    </dgm:pt>
    <dgm:pt modelId="{BFF6259B-B3A3-43D8-84FF-AB2DE0CC257A}" type="pres">
      <dgm:prSet presAssocID="{F290E55A-5FFE-4D9B-91E5-42BDAE430C97}" presName="sp" presStyleCnt="0"/>
      <dgm:spPr/>
    </dgm:pt>
    <dgm:pt modelId="{4C4E18CC-6B90-414C-AFF8-1AFDCA85EF15}" type="pres">
      <dgm:prSet presAssocID="{E4DC8CD3-0BF3-4D62-8FE5-811CE006DA76}" presName="arrowAndChildren" presStyleCnt="0"/>
      <dgm:spPr/>
    </dgm:pt>
    <dgm:pt modelId="{15187773-DEE6-4970-89DE-26468D71A388}" type="pres">
      <dgm:prSet presAssocID="{E4DC8CD3-0BF3-4D62-8FE5-811CE006DA76}" presName="parentTextArrow" presStyleLbl="node1" presStyleIdx="1" presStyleCnt="4"/>
      <dgm:spPr/>
    </dgm:pt>
    <dgm:pt modelId="{88A46080-593C-41F0-9684-04C2F947BE5C}" type="pres">
      <dgm:prSet presAssocID="{E010CAB4-A3F3-449B-BB8E-D81B9A84608C}" presName="sp" presStyleCnt="0"/>
      <dgm:spPr/>
    </dgm:pt>
    <dgm:pt modelId="{ACBC8A74-AFED-47DD-B3D3-D90192C98370}" type="pres">
      <dgm:prSet presAssocID="{E60D7F3F-8589-408A-B30C-BADD6332DBAC}" presName="arrowAndChildren" presStyleCnt="0"/>
      <dgm:spPr/>
    </dgm:pt>
    <dgm:pt modelId="{C6C4CFFB-39D8-440B-BD8B-F3ECF718B440}" type="pres">
      <dgm:prSet presAssocID="{E60D7F3F-8589-408A-B30C-BADD6332DBAC}" presName="parentTextArrow" presStyleLbl="node1" presStyleIdx="2" presStyleCnt="4"/>
      <dgm:spPr/>
    </dgm:pt>
    <dgm:pt modelId="{CF82A4B2-B86F-4074-AD64-39AB84AF04B0}" type="pres">
      <dgm:prSet presAssocID="{5C6D3F0C-150E-400B-9BD1-695515BE0980}" presName="sp" presStyleCnt="0"/>
      <dgm:spPr/>
    </dgm:pt>
    <dgm:pt modelId="{E29BC1B9-A15B-4D0F-9D20-A23ADEE8569B}" type="pres">
      <dgm:prSet presAssocID="{3EFECFCD-40CA-4432-85CA-64FA4AF75B5A}" presName="arrowAndChildren" presStyleCnt="0"/>
      <dgm:spPr/>
    </dgm:pt>
    <dgm:pt modelId="{EF96C9E0-AEC0-4CAB-9ED4-A6CAC093EE2A}" type="pres">
      <dgm:prSet presAssocID="{3EFECFCD-40CA-4432-85CA-64FA4AF75B5A}" presName="parentTextArrow" presStyleLbl="node1" presStyleIdx="3" presStyleCnt="4"/>
      <dgm:spPr/>
    </dgm:pt>
  </dgm:ptLst>
  <dgm:cxnLst>
    <dgm:cxn modelId="{6D09740E-46A0-4643-8BA3-9D052C8288D0}" srcId="{B4DE8760-A68D-4008-9904-DC28965CE8C2}" destId="{CBD6C301-644E-4310-98E2-7AF797AA30DE}" srcOrd="3" destOrd="0" parTransId="{B89FC9CF-6D42-4863-8265-9ED80E6A8C3C}" sibTransId="{FB323541-118B-4F1D-9F3D-FE86CEA9D838}"/>
    <dgm:cxn modelId="{99DE151A-5F0E-4F5E-9037-3F7F63BAC1F0}" type="presOf" srcId="{3EFECFCD-40CA-4432-85CA-64FA4AF75B5A}" destId="{EF96C9E0-AEC0-4CAB-9ED4-A6CAC093EE2A}" srcOrd="0" destOrd="0" presId="urn:microsoft.com/office/officeart/2005/8/layout/process4"/>
    <dgm:cxn modelId="{3077F71A-8642-4DB0-8C67-9D55D030A750}" type="presOf" srcId="{E60D7F3F-8589-408A-B30C-BADD6332DBAC}" destId="{C6C4CFFB-39D8-440B-BD8B-F3ECF718B440}" srcOrd="0" destOrd="0" presId="urn:microsoft.com/office/officeart/2005/8/layout/process4"/>
    <dgm:cxn modelId="{BD133826-5E3C-4C27-8889-9EDA9A1AFAF5}" srcId="{B4DE8760-A68D-4008-9904-DC28965CE8C2}" destId="{3EFECFCD-40CA-4432-85CA-64FA4AF75B5A}" srcOrd="0" destOrd="0" parTransId="{76680C52-1587-466E-A503-7B21E83857AA}" sibTransId="{5C6D3F0C-150E-400B-9BD1-695515BE0980}"/>
    <dgm:cxn modelId="{74F7992B-EADA-4B9D-A790-D751D79F1843}" type="presOf" srcId="{CBD6C301-644E-4310-98E2-7AF797AA30DE}" destId="{5F52CD73-DD8D-41DB-878B-14D79EFD00A1}" srcOrd="0" destOrd="0" presId="urn:microsoft.com/office/officeart/2005/8/layout/process4"/>
    <dgm:cxn modelId="{AE74AF73-FC96-4578-9305-E24CF0323D2B}" srcId="{B4DE8760-A68D-4008-9904-DC28965CE8C2}" destId="{E60D7F3F-8589-408A-B30C-BADD6332DBAC}" srcOrd="1" destOrd="0" parTransId="{E8DBB44C-4FCA-4A3D-A634-A8286001DA9B}" sibTransId="{E010CAB4-A3F3-449B-BB8E-D81B9A84608C}"/>
    <dgm:cxn modelId="{246CC0B6-1F43-4C8D-8A49-684A15976AE5}" srcId="{B4DE8760-A68D-4008-9904-DC28965CE8C2}" destId="{E4DC8CD3-0BF3-4D62-8FE5-811CE006DA76}" srcOrd="2" destOrd="0" parTransId="{B55F2302-FBD1-40AE-B76E-7D559EA11B67}" sibTransId="{F290E55A-5FFE-4D9B-91E5-42BDAE430C97}"/>
    <dgm:cxn modelId="{CF3757DE-3A4B-40B4-B320-AB51FF3DE1D5}" type="presOf" srcId="{E4DC8CD3-0BF3-4D62-8FE5-811CE006DA76}" destId="{15187773-DEE6-4970-89DE-26468D71A388}" srcOrd="0" destOrd="0" presId="urn:microsoft.com/office/officeart/2005/8/layout/process4"/>
    <dgm:cxn modelId="{4E4C28FC-F1F5-478D-AD47-5C2DB93AFD93}" type="presOf" srcId="{B4DE8760-A68D-4008-9904-DC28965CE8C2}" destId="{32CEFDEC-8411-400C-AE12-6515DBEECA04}" srcOrd="0" destOrd="0" presId="urn:microsoft.com/office/officeart/2005/8/layout/process4"/>
    <dgm:cxn modelId="{89205F56-31A1-4642-9017-7F235A35B19C}" type="presParOf" srcId="{32CEFDEC-8411-400C-AE12-6515DBEECA04}" destId="{095ECDAF-7346-40B3-AB06-09AA3FB8DB6A}" srcOrd="0" destOrd="0" presId="urn:microsoft.com/office/officeart/2005/8/layout/process4"/>
    <dgm:cxn modelId="{F3B32723-74E8-4CFB-AF59-BD4CDBEBBFE4}" type="presParOf" srcId="{095ECDAF-7346-40B3-AB06-09AA3FB8DB6A}" destId="{5F52CD73-DD8D-41DB-878B-14D79EFD00A1}" srcOrd="0" destOrd="0" presId="urn:microsoft.com/office/officeart/2005/8/layout/process4"/>
    <dgm:cxn modelId="{CDDF6049-293D-4277-B99F-2A8248D56F1C}" type="presParOf" srcId="{32CEFDEC-8411-400C-AE12-6515DBEECA04}" destId="{BFF6259B-B3A3-43D8-84FF-AB2DE0CC257A}" srcOrd="1" destOrd="0" presId="urn:microsoft.com/office/officeart/2005/8/layout/process4"/>
    <dgm:cxn modelId="{8CBF95EA-6B63-494C-87C8-6C17691C66D6}" type="presParOf" srcId="{32CEFDEC-8411-400C-AE12-6515DBEECA04}" destId="{4C4E18CC-6B90-414C-AFF8-1AFDCA85EF15}" srcOrd="2" destOrd="0" presId="urn:microsoft.com/office/officeart/2005/8/layout/process4"/>
    <dgm:cxn modelId="{23131286-3302-4F55-97E7-F2A76EB6AE14}" type="presParOf" srcId="{4C4E18CC-6B90-414C-AFF8-1AFDCA85EF15}" destId="{15187773-DEE6-4970-89DE-26468D71A388}" srcOrd="0" destOrd="0" presId="urn:microsoft.com/office/officeart/2005/8/layout/process4"/>
    <dgm:cxn modelId="{3477F104-CD5E-46BB-8BB9-296B5BF58AC5}" type="presParOf" srcId="{32CEFDEC-8411-400C-AE12-6515DBEECA04}" destId="{88A46080-593C-41F0-9684-04C2F947BE5C}" srcOrd="3" destOrd="0" presId="urn:microsoft.com/office/officeart/2005/8/layout/process4"/>
    <dgm:cxn modelId="{58FC3A4C-1B78-4879-ABB8-FED94C88ECBB}" type="presParOf" srcId="{32CEFDEC-8411-400C-AE12-6515DBEECA04}" destId="{ACBC8A74-AFED-47DD-B3D3-D90192C98370}" srcOrd="4" destOrd="0" presId="urn:microsoft.com/office/officeart/2005/8/layout/process4"/>
    <dgm:cxn modelId="{04984AF9-6A72-468F-A05C-57F53D09A949}" type="presParOf" srcId="{ACBC8A74-AFED-47DD-B3D3-D90192C98370}" destId="{C6C4CFFB-39D8-440B-BD8B-F3ECF718B440}" srcOrd="0" destOrd="0" presId="urn:microsoft.com/office/officeart/2005/8/layout/process4"/>
    <dgm:cxn modelId="{914D72F8-3D38-4D00-BD78-A35AA565AA1D}" type="presParOf" srcId="{32CEFDEC-8411-400C-AE12-6515DBEECA04}" destId="{CF82A4B2-B86F-4074-AD64-39AB84AF04B0}" srcOrd="5" destOrd="0" presId="urn:microsoft.com/office/officeart/2005/8/layout/process4"/>
    <dgm:cxn modelId="{C97C4179-4554-4D6F-B57C-BDCF58C968D5}" type="presParOf" srcId="{32CEFDEC-8411-400C-AE12-6515DBEECA04}" destId="{E29BC1B9-A15B-4D0F-9D20-A23ADEE8569B}" srcOrd="6" destOrd="0" presId="urn:microsoft.com/office/officeart/2005/8/layout/process4"/>
    <dgm:cxn modelId="{9D5F02FA-F58D-4DB0-8270-6675B81995C4}" type="presParOf" srcId="{E29BC1B9-A15B-4D0F-9D20-A23ADEE8569B}" destId="{EF96C9E0-AEC0-4CAB-9ED4-A6CAC093EE2A}"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085DF3C-505C-4697-A8EE-D73C7876D653}" type="doc">
      <dgm:prSet loTypeId="urn:microsoft.com/office/officeart/2005/8/layout/process4" loCatId="list" qsTypeId="urn:microsoft.com/office/officeart/2005/8/quickstyle/3d1" qsCatId="3D" csTypeId="urn:microsoft.com/office/officeart/2005/8/colors/accent3_3" csCatId="accent3" phldr="1"/>
      <dgm:spPr/>
      <dgm:t>
        <a:bodyPr/>
        <a:lstStyle/>
        <a:p>
          <a:endParaRPr lang="en-IN"/>
        </a:p>
      </dgm:t>
    </dgm:pt>
    <dgm:pt modelId="{7203AF2F-AFFC-44B4-AE4D-FB6349E69E1E}">
      <dgm:prSet custT="1"/>
      <dgm:spPr/>
      <dgm:t>
        <a:bodyPr/>
        <a:lstStyle/>
        <a:p>
          <a:pPr algn="just" rtl="0"/>
          <a:r>
            <a:rPr lang="en-IN" sz="2000" b="1" dirty="0">
              <a:solidFill>
                <a:schemeClr val="tx1"/>
              </a:solidFill>
            </a:rPr>
            <a:t>If the pulp is affected to the point that the inflammatory lesion cannot be resolved, even though the source of the trauma is eliminated, a progressive degeneration of the pulp results. </a:t>
          </a:r>
        </a:p>
      </dgm:t>
    </dgm:pt>
    <dgm:pt modelId="{0806C1A2-6BC7-4A31-9A7B-85761A87B6EA}" type="parTrans" cxnId="{CDF972CD-9429-445B-8FC1-B70D115C093E}">
      <dgm:prSet/>
      <dgm:spPr/>
      <dgm:t>
        <a:bodyPr/>
        <a:lstStyle/>
        <a:p>
          <a:endParaRPr lang="en-IN"/>
        </a:p>
      </dgm:t>
    </dgm:pt>
    <dgm:pt modelId="{CC889C6D-50A4-461F-BBFE-093719CBB0DB}" type="sibTrans" cxnId="{CDF972CD-9429-445B-8FC1-B70D115C093E}">
      <dgm:prSet/>
      <dgm:spPr/>
      <dgm:t>
        <a:bodyPr/>
        <a:lstStyle/>
        <a:p>
          <a:endParaRPr lang="en-IN"/>
        </a:p>
      </dgm:t>
    </dgm:pt>
    <dgm:pt modelId="{71B291FC-3DBF-4499-9F33-BD7E0FE453F7}">
      <dgm:prSet custT="1"/>
      <dgm:spPr/>
      <dgm:t>
        <a:bodyPr/>
        <a:lstStyle/>
        <a:p>
          <a:pPr algn="just" rtl="0"/>
          <a:r>
            <a:rPr lang="en-IN" sz="2000" b="1" dirty="0">
              <a:solidFill>
                <a:schemeClr val="tx1"/>
              </a:solidFill>
            </a:rPr>
            <a:t>This progression has been described as </a:t>
          </a:r>
          <a:r>
            <a:rPr lang="en-IN" sz="2000" b="1" dirty="0">
              <a:solidFill>
                <a:srgbClr val="FF0000"/>
              </a:solidFill>
            </a:rPr>
            <a:t>IRREVERSIBLE PULPITIS</a:t>
          </a:r>
        </a:p>
      </dgm:t>
    </dgm:pt>
    <dgm:pt modelId="{8BBAF369-C0E3-466B-A922-07F3BED7445B}" type="parTrans" cxnId="{42F11D8B-52B8-489C-8316-1B29E563C966}">
      <dgm:prSet/>
      <dgm:spPr/>
      <dgm:t>
        <a:bodyPr/>
        <a:lstStyle/>
        <a:p>
          <a:endParaRPr lang="en-IN"/>
        </a:p>
      </dgm:t>
    </dgm:pt>
    <dgm:pt modelId="{2597FBD1-0F1A-46BA-9995-537ECEB1BF3D}" type="sibTrans" cxnId="{42F11D8B-52B8-489C-8316-1B29E563C966}">
      <dgm:prSet/>
      <dgm:spPr/>
      <dgm:t>
        <a:bodyPr/>
        <a:lstStyle/>
        <a:p>
          <a:endParaRPr lang="en-IN"/>
        </a:p>
      </dgm:t>
    </dgm:pt>
    <dgm:pt modelId="{AE8B4278-D0DF-4BBE-9814-F82681F02474}">
      <dgm:prSet custT="1"/>
      <dgm:spPr/>
      <dgm:t>
        <a:bodyPr/>
        <a:lstStyle/>
        <a:p>
          <a:pPr algn="just" rtl="0"/>
          <a:r>
            <a:rPr lang="en-IN" sz="2000" b="1" dirty="0">
              <a:solidFill>
                <a:schemeClr val="tx1"/>
              </a:solidFill>
            </a:rPr>
            <a:t>The patient may have no symptoms or may have intermittent or continuous episodes of spontaneous pain. </a:t>
          </a:r>
        </a:p>
      </dgm:t>
    </dgm:pt>
    <dgm:pt modelId="{62C5281A-8E1A-43A6-A90E-5406A36514C1}" type="parTrans" cxnId="{2DC66B61-FBBB-4A7B-917A-B12EFAD76606}">
      <dgm:prSet/>
      <dgm:spPr/>
      <dgm:t>
        <a:bodyPr/>
        <a:lstStyle/>
        <a:p>
          <a:endParaRPr lang="en-IN"/>
        </a:p>
      </dgm:t>
    </dgm:pt>
    <dgm:pt modelId="{45635F32-4377-44C4-B3E8-D5550FEE4267}" type="sibTrans" cxnId="{2DC66B61-FBBB-4A7B-917A-B12EFAD76606}">
      <dgm:prSet/>
      <dgm:spPr/>
      <dgm:t>
        <a:bodyPr/>
        <a:lstStyle/>
        <a:p>
          <a:endParaRPr lang="en-IN"/>
        </a:p>
      </dgm:t>
    </dgm:pt>
    <dgm:pt modelId="{853D683F-7F92-4ABD-9915-6642065C990D}">
      <dgm:prSet custT="1"/>
      <dgm:spPr/>
      <dgm:t>
        <a:bodyPr/>
        <a:lstStyle/>
        <a:p>
          <a:pPr algn="just" rtl="0"/>
          <a:r>
            <a:rPr lang="en-IN" sz="2000" b="1" dirty="0">
              <a:solidFill>
                <a:schemeClr val="tx1"/>
              </a:solidFill>
            </a:rPr>
            <a:t>Irreversible </a:t>
          </a:r>
          <a:r>
            <a:rPr lang="en-IN" sz="2000" b="1" dirty="0" err="1">
              <a:solidFill>
                <a:schemeClr val="tx1"/>
              </a:solidFill>
            </a:rPr>
            <a:t>pulpitis</a:t>
          </a:r>
          <a:r>
            <a:rPr lang="en-IN" sz="2000" b="1" dirty="0">
              <a:solidFill>
                <a:schemeClr val="tx1"/>
              </a:solidFill>
            </a:rPr>
            <a:t> ultimately leads to </a:t>
          </a:r>
          <a:r>
            <a:rPr lang="en-IN" sz="2000" b="1" dirty="0">
              <a:solidFill>
                <a:srgbClr val="FF0000"/>
              </a:solidFill>
            </a:rPr>
            <a:t>LOSS OF PULPAL VITALITY (NECROSIS).</a:t>
          </a:r>
        </a:p>
      </dgm:t>
    </dgm:pt>
    <dgm:pt modelId="{BCE284C9-B84C-402E-9442-7EB5451A5AB0}" type="parTrans" cxnId="{78E77528-8F91-4B2A-97F4-252E6501553D}">
      <dgm:prSet/>
      <dgm:spPr/>
    </dgm:pt>
    <dgm:pt modelId="{FBC84C27-A9B6-436A-B147-2A5CE068E092}" type="sibTrans" cxnId="{78E77528-8F91-4B2A-97F4-252E6501553D}">
      <dgm:prSet/>
      <dgm:spPr/>
    </dgm:pt>
    <dgm:pt modelId="{6A227573-7950-489C-B993-4D21352C5A65}" type="pres">
      <dgm:prSet presAssocID="{3085DF3C-505C-4697-A8EE-D73C7876D653}" presName="Name0" presStyleCnt="0">
        <dgm:presLayoutVars>
          <dgm:dir/>
          <dgm:animLvl val="lvl"/>
          <dgm:resizeHandles val="exact"/>
        </dgm:presLayoutVars>
      </dgm:prSet>
      <dgm:spPr/>
    </dgm:pt>
    <dgm:pt modelId="{7D191A8F-9993-4B1E-887B-32317DFC0F7B}" type="pres">
      <dgm:prSet presAssocID="{853D683F-7F92-4ABD-9915-6642065C990D}" presName="boxAndChildren" presStyleCnt="0"/>
      <dgm:spPr/>
    </dgm:pt>
    <dgm:pt modelId="{D7FC4886-3B98-47F5-89C1-C851BF44F059}" type="pres">
      <dgm:prSet presAssocID="{853D683F-7F92-4ABD-9915-6642065C990D}" presName="parentTextBox" presStyleLbl="node1" presStyleIdx="0" presStyleCnt="4"/>
      <dgm:spPr/>
    </dgm:pt>
    <dgm:pt modelId="{F8BE8BD3-C1DD-4C32-AB06-C9F5A283CA23}" type="pres">
      <dgm:prSet presAssocID="{45635F32-4377-44C4-B3E8-D5550FEE4267}" presName="sp" presStyleCnt="0"/>
      <dgm:spPr/>
    </dgm:pt>
    <dgm:pt modelId="{F7D9EDD9-49B7-40C4-A654-8DEA0FEDAA40}" type="pres">
      <dgm:prSet presAssocID="{AE8B4278-D0DF-4BBE-9814-F82681F02474}" presName="arrowAndChildren" presStyleCnt="0"/>
      <dgm:spPr/>
    </dgm:pt>
    <dgm:pt modelId="{4E0CFC51-CB0C-4B21-A51F-6EA11DF7F5F1}" type="pres">
      <dgm:prSet presAssocID="{AE8B4278-D0DF-4BBE-9814-F82681F02474}" presName="parentTextArrow" presStyleLbl="node1" presStyleIdx="1" presStyleCnt="4"/>
      <dgm:spPr/>
    </dgm:pt>
    <dgm:pt modelId="{C7E0E5C6-5713-4DCE-9792-E0B9669E3091}" type="pres">
      <dgm:prSet presAssocID="{2597FBD1-0F1A-46BA-9995-537ECEB1BF3D}" presName="sp" presStyleCnt="0"/>
      <dgm:spPr/>
    </dgm:pt>
    <dgm:pt modelId="{671EBCDA-C3BA-4ECE-8595-FE32C010165B}" type="pres">
      <dgm:prSet presAssocID="{71B291FC-3DBF-4499-9F33-BD7E0FE453F7}" presName="arrowAndChildren" presStyleCnt="0"/>
      <dgm:spPr/>
    </dgm:pt>
    <dgm:pt modelId="{9EF2BB8C-A6D3-48E7-9FAB-E9BE646159B2}" type="pres">
      <dgm:prSet presAssocID="{71B291FC-3DBF-4499-9F33-BD7E0FE453F7}" presName="parentTextArrow" presStyleLbl="node1" presStyleIdx="2" presStyleCnt="4"/>
      <dgm:spPr/>
    </dgm:pt>
    <dgm:pt modelId="{8DCF66E2-C9FC-4360-A4C6-2C2B84D6CF46}" type="pres">
      <dgm:prSet presAssocID="{CC889C6D-50A4-461F-BBFE-093719CBB0DB}" presName="sp" presStyleCnt="0"/>
      <dgm:spPr/>
    </dgm:pt>
    <dgm:pt modelId="{360DF6B9-3028-4B0C-ABE0-1EDF31E08C5D}" type="pres">
      <dgm:prSet presAssocID="{7203AF2F-AFFC-44B4-AE4D-FB6349E69E1E}" presName="arrowAndChildren" presStyleCnt="0"/>
      <dgm:spPr/>
    </dgm:pt>
    <dgm:pt modelId="{574379B3-1C8D-4EFA-A89F-31EB28478001}" type="pres">
      <dgm:prSet presAssocID="{7203AF2F-AFFC-44B4-AE4D-FB6349E69E1E}" presName="parentTextArrow" presStyleLbl="node1" presStyleIdx="3" presStyleCnt="4"/>
      <dgm:spPr/>
    </dgm:pt>
  </dgm:ptLst>
  <dgm:cxnLst>
    <dgm:cxn modelId="{E8402706-BDE2-4609-8974-2A00991B560E}" type="presOf" srcId="{3085DF3C-505C-4697-A8EE-D73C7876D653}" destId="{6A227573-7950-489C-B993-4D21352C5A65}" srcOrd="0" destOrd="0" presId="urn:microsoft.com/office/officeart/2005/8/layout/process4"/>
    <dgm:cxn modelId="{78E77528-8F91-4B2A-97F4-252E6501553D}" srcId="{3085DF3C-505C-4697-A8EE-D73C7876D653}" destId="{853D683F-7F92-4ABD-9915-6642065C990D}" srcOrd="3" destOrd="0" parTransId="{BCE284C9-B84C-402E-9442-7EB5451A5AB0}" sibTransId="{FBC84C27-A9B6-436A-B147-2A5CE068E092}"/>
    <dgm:cxn modelId="{2B1B3229-FDAB-4328-9290-8FAD3ACD9533}" type="presOf" srcId="{71B291FC-3DBF-4499-9F33-BD7E0FE453F7}" destId="{9EF2BB8C-A6D3-48E7-9FAB-E9BE646159B2}" srcOrd="0" destOrd="0" presId="urn:microsoft.com/office/officeart/2005/8/layout/process4"/>
    <dgm:cxn modelId="{2DC66B61-FBBB-4A7B-917A-B12EFAD76606}" srcId="{3085DF3C-505C-4697-A8EE-D73C7876D653}" destId="{AE8B4278-D0DF-4BBE-9814-F82681F02474}" srcOrd="2" destOrd="0" parTransId="{62C5281A-8E1A-43A6-A90E-5406A36514C1}" sibTransId="{45635F32-4377-44C4-B3E8-D5550FEE4267}"/>
    <dgm:cxn modelId="{D7F36773-265B-4C15-9D65-13CCD7B9AAC2}" type="presOf" srcId="{7203AF2F-AFFC-44B4-AE4D-FB6349E69E1E}" destId="{574379B3-1C8D-4EFA-A89F-31EB28478001}" srcOrd="0" destOrd="0" presId="urn:microsoft.com/office/officeart/2005/8/layout/process4"/>
    <dgm:cxn modelId="{19DD3054-89C5-40B8-8A14-ADF96B81AE52}" type="presOf" srcId="{AE8B4278-D0DF-4BBE-9814-F82681F02474}" destId="{4E0CFC51-CB0C-4B21-A51F-6EA11DF7F5F1}" srcOrd="0" destOrd="0" presId="urn:microsoft.com/office/officeart/2005/8/layout/process4"/>
    <dgm:cxn modelId="{42F11D8B-52B8-489C-8316-1B29E563C966}" srcId="{3085DF3C-505C-4697-A8EE-D73C7876D653}" destId="{71B291FC-3DBF-4499-9F33-BD7E0FE453F7}" srcOrd="1" destOrd="0" parTransId="{8BBAF369-C0E3-466B-A922-07F3BED7445B}" sibTransId="{2597FBD1-0F1A-46BA-9995-537ECEB1BF3D}"/>
    <dgm:cxn modelId="{DCE553BB-1F48-4424-A53C-C8FACDDE4D45}" type="presOf" srcId="{853D683F-7F92-4ABD-9915-6642065C990D}" destId="{D7FC4886-3B98-47F5-89C1-C851BF44F059}" srcOrd="0" destOrd="0" presId="urn:microsoft.com/office/officeart/2005/8/layout/process4"/>
    <dgm:cxn modelId="{CDF972CD-9429-445B-8FC1-B70D115C093E}" srcId="{3085DF3C-505C-4697-A8EE-D73C7876D653}" destId="{7203AF2F-AFFC-44B4-AE4D-FB6349E69E1E}" srcOrd="0" destOrd="0" parTransId="{0806C1A2-6BC7-4A31-9A7B-85761A87B6EA}" sibTransId="{CC889C6D-50A4-461F-BBFE-093719CBB0DB}"/>
    <dgm:cxn modelId="{6D9D675B-8380-41DD-943B-1A90771290FF}" type="presParOf" srcId="{6A227573-7950-489C-B993-4D21352C5A65}" destId="{7D191A8F-9993-4B1E-887B-32317DFC0F7B}" srcOrd="0" destOrd="0" presId="urn:microsoft.com/office/officeart/2005/8/layout/process4"/>
    <dgm:cxn modelId="{1081F7BB-A0E4-498A-9EBB-4DF7D09D3564}" type="presParOf" srcId="{7D191A8F-9993-4B1E-887B-32317DFC0F7B}" destId="{D7FC4886-3B98-47F5-89C1-C851BF44F059}" srcOrd="0" destOrd="0" presId="urn:microsoft.com/office/officeart/2005/8/layout/process4"/>
    <dgm:cxn modelId="{C1C11A67-F1CF-4238-8B92-34F884A9338A}" type="presParOf" srcId="{6A227573-7950-489C-B993-4D21352C5A65}" destId="{F8BE8BD3-C1DD-4C32-AB06-C9F5A283CA23}" srcOrd="1" destOrd="0" presId="urn:microsoft.com/office/officeart/2005/8/layout/process4"/>
    <dgm:cxn modelId="{E92999BB-443C-45ED-B6B3-825A117E14E0}" type="presParOf" srcId="{6A227573-7950-489C-B993-4D21352C5A65}" destId="{F7D9EDD9-49B7-40C4-A654-8DEA0FEDAA40}" srcOrd="2" destOrd="0" presId="urn:microsoft.com/office/officeart/2005/8/layout/process4"/>
    <dgm:cxn modelId="{6082C7C4-380C-4671-AB2D-267592B9D173}" type="presParOf" srcId="{F7D9EDD9-49B7-40C4-A654-8DEA0FEDAA40}" destId="{4E0CFC51-CB0C-4B21-A51F-6EA11DF7F5F1}" srcOrd="0" destOrd="0" presId="urn:microsoft.com/office/officeart/2005/8/layout/process4"/>
    <dgm:cxn modelId="{DEC4ED20-83E7-44A2-91B1-A6967073EB33}" type="presParOf" srcId="{6A227573-7950-489C-B993-4D21352C5A65}" destId="{C7E0E5C6-5713-4DCE-9792-E0B9669E3091}" srcOrd="3" destOrd="0" presId="urn:microsoft.com/office/officeart/2005/8/layout/process4"/>
    <dgm:cxn modelId="{84F3CCFE-11FB-407C-ACED-7B90F0889477}" type="presParOf" srcId="{6A227573-7950-489C-B993-4D21352C5A65}" destId="{671EBCDA-C3BA-4ECE-8595-FE32C010165B}" srcOrd="4" destOrd="0" presId="urn:microsoft.com/office/officeart/2005/8/layout/process4"/>
    <dgm:cxn modelId="{FA2EC41D-EB82-4E6C-BC9A-5FDAE830FF35}" type="presParOf" srcId="{671EBCDA-C3BA-4ECE-8595-FE32C010165B}" destId="{9EF2BB8C-A6D3-48E7-9FAB-E9BE646159B2}" srcOrd="0" destOrd="0" presId="urn:microsoft.com/office/officeart/2005/8/layout/process4"/>
    <dgm:cxn modelId="{48EC4E14-6A2E-443D-AE9C-CFD3AB8210AE}" type="presParOf" srcId="{6A227573-7950-489C-B993-4D21352C5A65}" destId="{8DCF66E2-C9FC-4360-A4C6-2C2B84D6CF46}" srcOrd="5" destOrd="0" presId="urn:microsoft.com/office/officeart/2005/8/layout/process4"/>
    <dgm:cxn modelId="{087B40A1-7783-42BC-95C5-24A78C768721}" type="presParOf" srcId="{6A227573-7950-489C-B993-4D21352C5A65}" destId="{360DF6B9-3028-4B0C-ABE0-1EDF31E08C5D}" srcOrd="6" destOrd="0" presId="urn:microsoft.com/office/officeart/2005/8/layout/process4"/>
    <dgm:cxn modelId="{CE433ED5-E407-4357-B9E4-E57994B330C3}" type="presParOf" srcId="{360DF6B9-3028-4B0C-ABE0-1EDF31E08C5D}" destId="{574379B3-1C8D-4EFA-A89F-31EB28478001}"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E28CA59-003E-4843-85DB-A0BFA151F8A0}" type="doc">
      <dgm:prSet loTypeId="urn:microsoft.com/office/officeart/2005/8/layout/target3" loCatId="list" qsTypeId="urn:microsoft.com/office/officeart/2005/8/quickstyle/simple5" qsCatId="simple" csTypeId="urn:microsoft.com/office/officeart/2005/8/colors/colorful4" csCatId="colorful"/>
      <dgm:spPr/>
      <dgm:t>
        <a:bodyPr/>
        <a:lstStyle/>
        <a:p>
          <a:endParaRPr lang="en-IN"/>
        </a:p>
      </dgm:t>
    </dgm:pt>
    <dgm:pt modelId="{6513A208-2F53-410B-B4CB-E287D085C4A8}">
      <dgm:prSet custT="1"/>
      <dgm:spPr/>
      <dgm:t>
        <a:bodyPr/>
        <a:lstStyle/>
        <a:p>
          <a:pPr rtl="0"/>
          <a:r>
            <a:rPr lang="en-IN" sz="2800" b="1" dirty="0">
              <a:solidFill>
                <a:srgbClr val="00B050"/>
              </a:solidFill>
            </a:rPr>
            <a:t>Acute apical </a:t>
          </a:r>
          <a:r>
            <a:rPr lang="en-IN" sz="2800" b="1" dirty="0" err="1">
              <a:solidFill>
                <a:srgbClr val="00B050"/>
              </a:solidFill>
            </a:rPr>
            <a:t>periodontitis</a:t>
          </a:r>
          <a:r>
            <a:rPr lang="en-IN" sz="2800" b="1" dirty="0">
              <a:solidFill>
                <a:srgbClr val="00B050"/>
              </a:solidFill>
            </a:rPr>
            <a:t> </a:t>
          </a:r>
        </a:p>
      </dgm:t>
    </dgm:pt>
    <dgm:pt modelId="{3E1F9270-C12A-48EF-A995-A72DF2FABD84}" type="parTrans" cxnId="{42C6BDD2-B473-46AB-AE2D-E6F632D6CAB7}">
      <dgm:prSet/>
      <dgm:spPr/>
      <dgm:t>
        <a:bodyPr/>
        <a:lstStyle/>
        <a:p>
          <a:endParaRPr lang="en-IN"/>
        </a:p>
      </dgm:t>
    </dgm:pt>
    <dgm:pt modelId="{5AAF09F1-418E-4D33-B273-9DC843C02F5A}" type="sibTrans" cxnId="{42C6BDD2-B473-46AB-AE2D-E6F632D6CAB7}">
      <dgm:prSet/>
      <dgm:spPr/>
      <dgm:t>
        <a:bodyPr/>
        <a:lstStyle/>
        <a:p>
          <a:endParaRPr lang="en-IN"/>
        </a:p>
      </dgm:t>
    </dgm:pt>
    <dgm:pt modelId="{12ED5899-82FA-4F4C-883F-63E6E5C19740}">
      <dgm:prSet custT="1"/>
      <dgm:spPr/>
      <dgm:t>
        <a:bodyPr/>
        <a:lstStyle/>
        <a:p>
          <a:pPr rtl="0"/>
          <a:r>
            <a:rPr lang="en-IN" sz="2800" b="1" dirty="0">
              <a:solidFill>
                <a:srgbClr val="00B050"/>
              </a:solidFill>
            </a:rPr>
            <a:t>Chronic apical </a:t>
          </a:r>
          <a:r>
            <a:rPr lang="en-IN" sz="2800" b="1" dirty="0" err="1">
              <a:solidFill>
                <a:srgbClr val="00B050"/>
              </a:solidFill>
            </a:rPr>
            <a:t>periodontitis</a:t>
          </a:r>
          <a:r>
            <a:rPr lang="en-IN" sz="2800" b="1" dirty="0">
              <a:solidFill>
                <a:srgbClr val="00B050"/>
              </a:solidFill>
            </a:rPr>
            <a:t> </a:t>
          </a:r>
        </a:p>
      </dgm:t>
    </dgm:pt>
    <dgm:pt modelId="{3F4EC4AC-4289-41CC-BCD1-F9A747436934}" type="parTrans" cxnId="{4C626B09-6044-4643-AB09-EA343F8E959B}">
      <dgm:prSet/>
      <dgm:spPr/>
      <dgm:t>
        <a:bodyPr/>
        <a:lstStyle/>
        <a:p>
          <a:endParaRPr lang="en-IN"/>
        </a:p>
      </dgm:t>
    </dgm:pt>
    <dgm:pt modelId="{783DDE98-5CF0-4728-9AAA-34C4AA56E824}" type="sibTrans" cxnId="{4C626B09-6044-4643-AB09-EA343F8E959B}">
      <dgm:prSet/>
      <dgm:spPr/>
      <dgm:t>
        <a:bodyPr/>
        <a:lstStyle/>
        <a:p>
          <a:endParaRPr lang="en-IN"/>
        </a:p>
      </dgm:t>
    </dgm:pt>
    <dgm:pt modelId="{2916A82A-DC5B-41D2-956A-3E6CF8D3BC1A}">
      <dgm:prSet custT="1"/>
      <dgm:spPr/>
      <dgm:t>
        <a:bodyPr/>
        <a:lstStyle/>
        <a:p>
          <a:pPr rtl="0"/>
          <a:r>
            <a:rPr lang="en-IN" sz="2800" b="1" dirty="0">
              <a:solidFill>
                <a:srgbClr val="00B050"/>
              </a:solidFill>
            </a:rPr>
            <a:t>Condensing </a:t>
          </a:r>
          <a:r>
            <a:rPr lang="en-IN" sz="2800" b="1" dirty="0" err="1">
              <a:solidFill>
                <a:srgbClr val="00B050"/>
              </a:solidFill>
            </a:rPr>
            <a:t>osteitis</a:t>
          </a:r>
          <a:r>
            <a:rPr lang="en-IN" sz="2800" b="1" dirty="0">
              <a:solidFill>
                <a:srgbClr val="00B050"/>
              </a:solidFill>
            </a:rPr>
            <a:t> </a:t>
          </a:r>
        </a:p>
      </dgm:t>
    </dgm:pt>
    <dgm:pt modelId="{5D5F5028-5830-428B-95FB-FE8120FC374E}" type="parTrans" cxnId="{11E07C50-118E-4679-9436-82AB494984A0}">
      <dgm:prSet/>
      <dgm:spPr/>
      <dgm:t>
        <a:bodyPr/>
        <a:lstStyle/>
        <a:p>
          <a:endParaRPr lang="en-IN"/>
        </a:p>
      </dgm:t>
    </dgm:pt>
    <dgm:pt modelId="{E7362700-E430-4381-9CA5-190462D4BD37}" type="sibTrans" cxnId="{11E07C50-118E-4679-9436-82AB494984A0}">
      <dgm:prSet/>
      <dgm:spPr/>
      <dgm:t>
        <a:bodyPr/>
        <a:lstStyle/>
        <a:p>
          <a:endParaRPr lang="en-IN"/>
        </a:p>
      </dgm:t>
    </dgm:pt>
    <dgm:pt modelId="{C21E70AE-A5B7-44CB-9C8C-17B6CB10AC41}">
      <dgm:prSet custT="1"/>
      <dgm:spPr/>
      <dgm:t>
        <a:bodyPr/>
        <a:lstStyle/>
        <a:p>
          <a:pPr rtl="0"/>
          <a:r>
            <a:rPr lang="en-IN" sz="2800" b="1" dirty="0">
              <a:solidFill>
                <a:srgbClr val="00B050"/>
              </a:solidFill>
            </a:rPr>
            <a:t>Acute apical abscess </a:t>
          </a:r>
        </a:p>
      </dgm:t>
    </dgm:pt>
    <dgm:pt modelId="{2BA17193-1B9A-4DF0-B519-83B7FF673685}" type="parTrans" cxnId="{6BEE7940-7430-49F8-A590-CC6D93B9650E}">
      <dgm:prSet/>
      <dgm:spPr/>
      <dgm:t>
        <a:bodyPr/>
        <a:lstStyle/>
        <a:p>
          <a:endParaRPr lang="en-IN"/>
        </a:p>
      </dgm:t>
    </dgm:pt>
    <dgm:pt modelId="{64FA2915-8DE4-4FDC-8941-C48DCBA230D6}" type="sibTrans" cxnId="{6BEE7940-7430-49F8-A590-CC6D93B9650E}">
      <dgm:prSet/>
      <dgm:spPr/>
      <dgm:t>
        <a:bodyPr/>
        <a:lstStyle/>
        <a:p>
          <a:endParaRPr lang="en-IN"/>
        </a:p>
      </dgm:t>
    </dgm:pt>
    <dgm:pt modelId="{B38A2968-C8F4-4E46-9C2C-1575B43D4611}">
      <dgm:prSet custT="1"/>
      <dgm:spPr/>
      <dgm:t>
        <a:bodyPr/>
        <a:lstStyle/>
        <a:p>
          <a:pPr rtl="0"/>
          <a:r>
            <a:rPr lang="en-IN" sz="2800" b="1" dirty="0">
              <a:solidFill>
                <a:srgbClr val="00B050"/>
              </a:solidFill>
            </a:rPr>
            <a:t>Chronic apical abscess </a:t>
          </a:r>
        </a:p>
      </dgm:t>
    </dgm:pt>
    <dgm:pt modelId="{3902552C-270E-462E-8A61-156FD43A3F4B}" type="parTrans" cxnId="{F60D8DEB-1759-4705-B2D3-5A61797400C0}">
      <dgm:prSet/>
      <dgm:spPr/>
      <dgm:t>
        <a:bodyPr/>
        <a:lstStyle/>
        <a:p>
          <a:endParaRPr lang="en-IN"/>
        </a:p>
      </dgm:t>
    </dgm:pt>
    <dgm:pt modelId="{1F9F7A10-B29F-49F9-8945-D56F8EB049F6}" type="sibTrans" cxnId="{F60D8DEB-1759-4705-B2D3-5A61797400C0}">
      <dgm:prSet/>
      <dgm:spPr/>
      <dgm:t>
        <a:bodyPr/>
        <a:lstStyle/>
        <a:p>
          <a:endParaRPr lang="en-IN"/>
        </a:p>
      </dgm:t>
    </dgm:pt>
    <dgm:pt modelId="{151EEE49-8615-4140-B4C6-BA29054EE4B3}" type="pres">
      <dgm:prSet presAssocID="{4E28CA59-003E-4843-85DB-A0BFA151F8A0}" presName="Name0" presStyleCnt="0">
        <dgm:presLayoutVars>
          <dgm:chMax val="7"/>
          <dgm:dir/>
          <dgm:animLvl val="lvl"/>
          <dgm:resizeHandles val="exact"/>
        </dgm:presLayoutVars>
      </dgm:prSet>
      <dgm:spPr/>
    </dgm:pt>
    <dgm:pt modelId="{1B55F602-F4CD-4C97-AC80-E799531BF80C}" type="pres">
      <dgm:prSet presAssocID="{6513A208-2F53-410B-B4CB-E287D085C4A8}" presName="circle1" presStyleLbl="node1" presStyleIdx="0" presStyleCnt="5"/>
      <dgm:spPr/>
    </dgm:pt>
    <dgm:pt modelId="{0927EE4C-B227-42F6-AD6B-D05FC0EADCA1}" type="pres">
      <dgm:prSet presAssocID="{6513A208-2F53-410B-B4CB-E287D085C4A8}" presName="space" presStyleCnt="0"/>
      <dgm:spPr/>
    </dgm:pt>
    <dgm:pt modelId="{1B00CCBF-CAF4-4F8A-9197-F8AD4D290A86}" type="pres">
      <dgm:prSet presAssocID="{6513A208-2F53-410B-B4CB-E287D085C4A8}" presName="rect1" presStyleLbl="alignAcc1" presStyleIdx="0" presStyleCnt="5"/>
      <dgm:spPr/>
    </dgm:pt>
    <dgm:pt modelId="{076FE690-E449-4B3D-A9D7-A7F46DBF2198}" type="pres">
      <dgm:prSet presAssocID="{12ED5899-82FA-4F4C-883F-63E6E5C19740}" presName="vertSpace2" presStyleLbl="node1" presStyleIdx="0" presStyleCnt="5"/>
      <dgm:spPr/>
    </dgm:pt>
    <dgm:pt modelId="{5238BA21-A83B-4332-807F-EEE792961D73}" type="pres">
      <dgm:prSet presAssocID="{12ED5899-82FA-4F4C-883F-63E6E5C19740}" presName="circle2" presStyleLbl="node1" presStyleIdx="1" presStyleCnt="5"/>
      <dgm:spPr/>
    </dgm:pt>
    <dgm:pt modelId="{7B0C7E45-4ABC-4C37-AB9F-CFB2BCCEA81C}" type="pres">
      <dgm:prSet presAssocID="{12ED5899-82FA-4F4C-883F-63E6E5C19740}" presName="rect2" presStyleLbl="alignAcc1" presStyleIdx="1" presStyleCnt="5"/>
      <dgm:spPr/>
    </dgm:pt>
    <dgm:pt modelId="{937492A6-89C8-4F5D-9EB9-C8C8E2580EDE}" type="pres">
      <dgm:prSet presAssocID="{2916A82A-DC5B-41D2-956A-3E6CF8D3BC1A}" presName="vertSpace3" presStyleLbl="node1" presStyleIdx="1" presStyleCnt="5"/>
      <dgm:spPr/>
    </dgm:pt>
    <dgm:pt modelId="{D97E84D5-1974-4769-AD3B-3B880923C3F0}" type="pres">
      <dgm:prSet presAssocID="{2916A82A-DC5B-41D2-956A-3E6CF8D3BC1A}" presName="circle3" presStyleLbl="node1" presStyleIdx="2" presStyleCnt="5"/>
      <dgm:spPr/>
    </dgm:pt>
    <dgm:pt modelId="{3A39839B-3D88-4414-8B0D-E42AFD087149}" type="pres">
      <dgm:prSet presAssocID="{2916A82A-DC5B-41D2-956A-3E6CF8D3BC1A}" presName="rect3" presStyleLbl="alignAcc1" presStyleIdx="2" presStyleCnt="5"/>
      <dgm:spPr/>
    </dgm:pt>
    <dgm:pt modelId="{244B033D-F6B9-4F11-BB04-6170CDEB8ED1}" type="pres">
      <dgm:prSet presAssocID="{C21E70AE-A5B7-44CB-9C8C-17B6CB10AC41}" presName="vertSpace4" presStyleLbl="node1" presStyleIdx="2" presStyleCnt="5"/>
      <dgm:spPr/>
    </dgm:pt>
    <dgm:pt modelId="{20422EEA-1EEE-41A2-B38E-B30451A959B6}" type="pres">
      <dgm:prSet presAssocID="{C21E70AE-A5B7-44CB-9C8C-17B6CB10AC41}" presName="circle4" presStyleLbl="node1" presStyleIdx="3" presStyleCnt="5"/>
      <dgm:spPr/>
    </dgm:pt>
    <dgm:pt modelId="{894CB898-4B37-477D-BE40-154DCAF7777C}" type="pres">
      <dgm:prSet presAssocID="{C21E70AE-A5B7-44CB-9C8C-17B6CB10AC41}" presName="rect4" presStyleLbl="alignAcc1" presStyleIdx="3" presStyleCnt="5"/>
      <dgm:spPr/>
    </dgm:pt>
    <dgm:pt modelId="{2C25C711-F2C5-452C-BEBE-9246F3174A9F}" type="pres">
      <dgm:prSet presAssocID="{B38A2968-C8F4-4E46-9C2C-1575B43D4611}" presName="vertSpace5" presStyleLbl="node1" presStyleIdx="3" presStyleCnt="5"/>
      <dgm:spPr/>
    </dgm:pt>
    <dgm:pt modelId="{1577F1D0-044E-40EA-BC81-1BEA1F9BB764}" type="pres">
      <dgm:prSet presAssocID="{B38A2968-C8F4-4E46-9C2C-1575B43D4611}" presName="circle5" presStyleLbl="node1" presStyleIdx="4" presStyleCnt="5"/>
      <dgm:spPr/>
    </dgm:pt>
    <dgm:pt modelId="{171D7504-46E3-4A78-9193-7D17313B9345}" type="pres">
      <dgm:prSet presAssocID="{B38A2968-C8F4-4E46-9C2C-1575B43D4611}" presName="rect5" presStyleLbl="alignAcc1" presStyleIdx="4" presStyleCnt="5"/>
      <dgm:spPr/>
    </dgm:pt>
    <dgm:pt modelId="{C1EEFE6F-63DA-4969-93CF-6B393647AA4D}" type="pres">
      <dgm:prSet presAssocID="{6513A208-2F53-410B-B4CB-E287D085C4A8}" presName="rect1ParTxNoCh" presStyleLbl="alignAcc1" presStyleIdx="4" presStyleCnt="5">
        <dgm:presLayoutVars>
          <dgm:chMax val="1"/>
          <dgm:bulletEnabled val="1"/>
        </dgm:presLayoutVars>
      </dgm:prSet>
      <dgm:spPr/>
    </dgm:pt>
    <dgm:pt modelId="{E62DAB59-30E7-4C20-A6A6-4C31C9881275}" type="pres">
      <dgm:prSet presAssocID="{12ED5899-82FA-4F4C-883F-63E6E5C19740}" presName="rect2ParTxNoCh" presStyleLbl="alignAcc1" presStyleIdx="4" presStyleCnt="5">
        <dgm:presLayoutVars>
          <dgm:chMax val="1"/>
          <dgm:bulletEnabled val="1"/>
        </dgm:presLayoutVars>
      </dgm:prSet>
      <dgm:spPr/>
    </dgm:pt>
    <dgm:pt modelId="{C7F74A8E-E9D8-4211-9A71-EED534E704AA}" type="pres">
      <dgm:prSet presAssocID="{2916A82A-DC5B-41D2-956A-3E6CF8D3BC1A}" presName="rect3ParTxNoCh" presStyleLbl="alignAcc1" presStyleIdx="4" presStyleCnt="5">
        <dgm:presLayoutVars>
          <dgm:chMax val="1"/>
          <dgm:bulletEnabled val="1"/>
        </dgm:presLayoutVars>
      </dgm:prSet>
      <dgm:spPr/>
    </dgm:pt>
    <dgm:pt modelId="{91E96126-763E-443D-9A93-131389DD4DAF}" type="pres">
      <dgm:prSet presAssocID="{C21E70AE-A5B7-44CB-9C8C-17B6CB10AC41}" presName="rect4ParTxNoCh" presStyleLbl="alignAcc1" presStyleIdx="4" presStyleCnt="5">
        <dgm:presLayoutVars>
          <dgm:chMax val="1"/>
          <dgm:bulletEnabled val="1"/>
        </dgm:presLayoutVars>
      </dgm:prSet>
      <dgm:spPr/>
    </dgm:pt>
    <dgm:pt modelId="{B9D1CFDA-EAF9-44C4-8B59-E3AAB4CB8C29}" type="pres">
      <dgm:prSet presAssocID="{B38A2968-C8F4-4E46-9C2C-1575B43D4611}" presName="rect5ParTxNoCh" presStyleLbl="alignAcc1" presStyleIdx="4" presStyleCnt="5">
        <dgm:presLayoutVars>
          <dgm:chMax val="1"/>
          <dgm:bulletEnabled val="1"/>
        </dgm:presLayoutVars>
      </dgm:prSet>
      <dgm:spPr/>
    </dgm:pt>
  </dgm:ptLst>
  <dgm:cxnLst>
    <dgm:cxn modelId="{27AEDF01-886A-4454-B6B4-DD8A5BC35E25}" type="presOf" srcId="{C21E70AE-A5B7-44CB-9C8C-17B6CB10AC41}" destId="{91E96126-763E-443D-9A93-131389DD4DAF}" srcOrd="1" destOrd="0" presId="urn:microsoft.com/office/officeart/2005/8/layout/target3"/>
    <dgm:cxn modelId="{4C626B09-6044-4643-AB09-EA343F8E959B}" srcId="{4E28CA59-003E-4843-85DB-A0BFA151F8A0}" destId="{12ED5899-82FA-4F4C-883F-63E6E5C19740}" srcOrd="1" destOrd="0" parTransId="{3F4EC4AC-4289-41CC-BCD1-F9A747436934}" sibTransId="{783DDE98-5CF0-4728-9AAA-34C4AA56E824}"/>
    <dgm:cxn modelId="{AC5F8F27-06A2-422D-901A-A88163E51273}" type="presOf" srcId="{B38A2968-C8F4-4E46-9C2C-1575B43D4611}" destId="{171D7504-46E3-4A78-9193-7D17313B9345}" srcOrd="0" destOrd="0" presId="urn:microsoft.com/office/officeart/2005/8/layout/target3"/>
    <dgm:cxn modelId="{6BEE7940-7430-49F8-A590-CC6D93B9650E}" srcId="{4E28CA59-003E-4843-85DB-A0BFA151F8A0}" destId="{C21E70AE-A5B7-44CB-9C8C-17B6CB10AC41}" srcOrd="3" destOrd="0" parTransId="{2BA17193-1B9A-4DF0-B519-83B7FF673685}" sibTransId="{64FA2915-8DE4-4FDC-8941-C48DCBA230D6}"/>
    <dgm:cxn modelId="{EFD26D44-8E4B-4768-BBA3-9490D194C6BA}" type="presOf" srcId="{2916A82A-DC5B-41D2-956A-3E6CF8D3BC1A}" destId="{C7F74A8E-E9D8-4211-9A71-EED534E704AA}" srcOrd="1" destOrd="0" presId="urn:microsoft.com/office/officeart/2005/8/layout/target3"/>
    <dgm:cxn modelId="{A8E30E50-1923-48F1-B710-2CA60323BA34}" type="presOf" srcId="{2916A82A-DC5B-41D2-956A-3E6CF8D3BC1A}" destId="{3A39839B-3D88-4414-8B0D-E42AFD087149}" srcOrd="0" destOrd="0" presId="urn:microsoft.com/office/officeart/2005/8/layout/target3"/>
    <dgm:cxn modelId="{11E07C50-118E-4679-9436-82AB494984A0}" srcId="{4E28CA59-003E-4843-85DB-A0BFA151F8A0}" destId="{2916A82A-DC5B-41D2-956A-3E6CF8D3BC1A}" srcOrd="2" destOrd="0" parTransId="{5D5F5028-5830-428B-95FB-FE8120FC374E}" sibTransId="{E7362700-E430-4381-9CA5-190462D4BD37}"/>
    <dgm:cxn modelId="{47D63757-3080-4F60-AA99-A7BB495C9906}" type="presOf" srcId="{C21E70AE-A5B7-44CB-9C8C-17B6CB10AC41}" destId="{894CB898-4B37-477D-BE40-154DCAF7777C}" srcOrd="0" destOrd="0" presId="urn:microsoft.com/office/officeart/2005/8/layout/target3"/>
    <dgm:cxn modelId="{8C378CAD-242F-46AB-860C-0FB1E9361007}" type="presOf" srcId="{6513A208-2F53-410B-B4CB-E287D085C4A8}" destId="{C1EEFE6F-63DA-4969-93CF-6B393647AA4D}" srcOrd="1" destOrd="0" presId="urn:microsoft.com/office/officeart/2005/8/layout/target3"/>
    <dgm:cxn modelId="{85C280B6-3E6E-4E75-A247-9C77701EEC1F}" type="presOf" srcId="{4E28CA59-003E-4843-85DB-A0BFA151F8A0}" destId="{151EEE49-8615-4140-B4C6-BA29054EE4B3}" srcOrd="0" destOrd="0" presId="urn:microsoft.com/office/officeart/2005/8/layout/target3"/>
    <dgm:cxn modelId="{A790B3D1-7E06-4E31-92D9-CF277ABD3D08}" type="presOf" srcId="{6513A208-2F53-410B-B4CB-E287D085C4A8}" destId="{1B00CCBF-CAF4-4F8A-9197-F8AD4D290A86}" srcOrd="0" destOrd="0" presId="urn:microsoft.com/office/officeart/2005/8/layout/target3"/>
    <dgm:cxn modelId="{42C6BDD2-B473-46AB-AE2D-E6F632D6CAB7}" srcId="{4E28CA59-003E-4843-85DB-A0BFA151F8A0}" destId="{6513A208-2F53-410B-B4CB-E287D085C4A8}" srcOrd="0" destOrd="0" parTransId="{3E1F9270-C12A-48EF-A995-A72DF2FABD84}" sibTransId="{5AAF09F1-418E-4D33-B273-9DC843C02F5A}"/>
    <dgm:cxn modelId="{3EA41ED4-1F13-4548-8902-8D63B87405E5}" type="presOf" srcId="{12ED5899-82FA-4F4C-883F-63E6E5C19740}" destId="{7B0C7E45-4ABC-4C37-AB9F-CFB2BCCEA81C}" srcOrd="0" destOrd="0" presId="urn:microsoft.com/office/officeart/2005/8/layout/target3"/>
    <dgm:cxn modelId="{F60D8DEB-1759-4705-B2D3-5A61797400C0}" srcId="{4E28CA59-003E-4843-85DB-A0BFA151F8A0}" destId="{B38A2968-C8F4-4E46-9C2C-1575B43D4611}" srcOrd="4" destOrd="0" parTransId="{3902552C-270E-462E-8A61-156FD43A3F4B}" sibTransId="{1F9F7A10-B29F-49F9-8945-D56F8EB049F6}"/>
    <dgm:cxn modelId="{C05AA7EF-B36E-4A59-B68C-69A6E3813015}" type="presOf" srcId="{12ED5899-82FA-4F4C-883F-63E6E5C19740}" destId="{E62DAB59-30E7-4C20-A6A6-4C31C9881275}" srcOrd="1" destOrd="0" presId="urn:microsoft.com/office/officeart/2005/8/layout/target3"/>
    <dgm:cxn modelId="{9CCDDAEF-B619-4BB2-BF0B-4CE54958A0F2}" type="presOf" srcId="{B38A2968-C8F4-4E46-9C2C-1575B43D4611}" destId="{B9D1CFDA-EAF9-44C4-8B59-E3AAB4CB8C29}" srcOrd="1" destOrd="0" presId="urn:microsoft.com/office/officeart/2005/8/layout/target3"/>
    <dgm:cxn modelId="{194C9E16-8D6E-48DB-93A5-5AB0A170E3BC}" type="presParOf" srcId="{151EEE49-8615-4140-B4C6-BA29054EE4B3}" destId="{1B55F602-F4CD-4C97-AC80-E799531BF80C}" srcOrd="0" destOrd="0" presId="urn:microsoft.com/office/officeart/2005/8/layout/target3"/>
    <dgm:cxn modelId="{E161C3F3-BEC9-47AA-B370-4C7D0A9C7ADB}" type="presParOf" srcId="{151EEE49-8615-4140-B4C6-BA29054EE4B3}" destId="{0927EE4C-B227-42F6-AD6B-D05FC0EADCA1}" srcOrd="1" destOrd="0" presId="urn:microsoft.com/office/officeart/2005/8/layout/target3"/>
    <dgm:cxn modelId="{7FB529CA-9A6A-43EF-BAD4-E1574567B2BC}" type="presParOf" srcId="{151EEE49-8615-4140-B4C6-BA29054EE4B3}" destId="{1B00CCBF-CAF4-4F8A-9197-F8AD4D290A86}" srcOrd="2" destOrd="0" presId="urn:microsoft.com/office/officeart/2005/8/layout/target3"/>
    <dgm:cxn modelId="{5204B2CD-CD04-42B9-9851-2CB4869F0C22}" type="presParOf" srcId="{151EEE49-8615-4140-B4C6-BA29054EE4B3}" destId="{076FE690-E449-4B3D-A9D7-A7F46DBF2198}" srcOrd="3" destOrd="0" presId="urn:microsoft.com/office/officeart/2005/8/layout/target3"/>
    <dgm:cxn modelId="{F5C8A3FB-99C2-42BD-8886-1EB96D99F444}" type="presParOf" srcId="{151EEE49-8615-4140-B4C6-BA29054EE4B3}" destId="{5238BA21-A83B-4332-807F-EEE792961D73}" srcOrd="4" destOrd="0" presId="urn:microsoft.com/office/officeart/2005/8/layout/target3"/>
    <dgm:cxn modelId="{8EB1596E-2C4F-4B29-985A-8704DDD604B1}" type="presParOf" srcId="{151EEE49-8615-4140-B4C6-BA29054EE4B3}" destId="{7B0C7E45-4ABC-4C37-AB9F-CFB2BCCEA81C}" srcOrd="5" destOrd="0" presId="urn:microsoft.com/office/officeart/2005/8/layout/target3"/>
    <dgm:cxn modelId="{9E937F90-2C41-40BC-BD30-BDF7F85CA2FE}" type="presParOf" srcId="{151EEE49-8615-4140-B4C6-BA29054EE4B3}" destId="{937492A6-89C8-4F5D-9EB9-C8C8E2580EDE}" srcOrd="6" destOrd="0" presId="urn:microsoft.com/office/officeart/2005/8/layout/target3"/>
    <dgm:cxn modelId="{3F7895B5-A9A6-4562-BD06-BB6DD6928F36}" type="presParOf" srcId="{151EEE49-8615-4140-B4C6-BA29054EE4B3}" destId="{D97E84D5-1974-4769-AD3B-3B880923C3F0}" srcOrd="7" destOrd="0" presId="urn:microsoft.com/office/officeart/2005/8/layout/target3"/>
    <dgm:cxn modelId="{6F46A414-DDA6-4C0B-BDA1-06B8F42DCC22}" type="presParOf" srcId="{151EEE49-8615-4140-B4C6-BA29054EE4B3}" destId="{3A39839B-3D88-4414-8B0D-E42AFD087149}" srcOrd="8" destOrd="0" presId="urn:microsoft.com/office/officeart/2005/8/layout/target3"/>
    <dgm:cxn modelId="{7D2763BA-B217-47ED-A630-69CE86534021}" type="presParOf" srcId="{151EEE49-8615-4140-B4C6-BA29054EE4B3}" destId="{244B033D-F6B9-4F11-BB04-6170CDEB8ED1}" srcOrd="9" destOrd="0" presId="urn:microsoft.com/office/officeart/2005/8/layout/target3"/>
    <dgm:cxn modelId="{9565A3C5-F884-42E2-A522-D2B6882650F2}" type="presParOf" srcId="{151EEE49-8615-4140-B4C6-BA29054EE4B3}" destId="{20422EEA-1EEE-41A2-B38E-B30451A959B6}" srcOrd="10" destOrd="0" presId="urn:microsoft.com/office/officeart/2005/8/layout/target3"/>
    <dgm:cxn modelId="{EBDF60C0-4B75-4C86-8C6E-99F743857737}" type="presParOf" srcId="{151EEE49-8615-4140-B4C6-BA29054EE4B3}" destId="{894CB898-4B37-477D-BE40-154DCAF7777C}" srcOrd="11" destOrd="0" presId="urn:microsoft.com/office/officeart/2005/8/layout/target3"/>
    <dgm:cxn modelId="{8EE3D021-A0FA-4FF9-A894-99BBB555E6CC}" type="presParOf" srcId="{151EEE49-8615-4140-B4C6-BA29054EE4B3}" destId="{2C25C711-F2C5-452C-BEBE-9246F3174A9F}" srcOrd="12" destOrd="0" presId="urn:microsoft.com/office/officeart/2005/8/layout/target3"/>
    <dgm:cxn modelId="{364F8575-D45D-4325-AAA8-C47C0A07B2F9}" type="presParOf" srcId="{151EEE49-8615-4140-B4C6-BA29054EE4B3}" destId="{1577F1D0-044E-40EA-BC81-1BEA1F9BB764}" srcOrd="13" destOrd="0" presId="urn:microsoft.com/office/officeart/2005/8/layout/target3"/>
    <dgm:cxn modelId="{1BC8BE3D-65C9-4C70-92C9-59DECBD8A449}" type="presParOf" srcId="{151EEE49-8615-4140-B4C6-BA29054EE4B3}" destId="{171D7504-46E3-4A78-9193-7D17313B9345}" srcOrd="14" destOrd="0" presId="urn:microsoft.com/office/officeart/2005/8/layout/target3"/>
    <dgm:cxn modelId="{080C8A39-0D8C-481E-BF6F-D00CDB4A50EF}" type="presParOf" srcId="{151EEE49-8615-4140-B4C6-BA29054EE4B3}" destId="{C1EEFE6F-63DA-4969-93CF-6B393647AA4D}" srcOrd="15" destOrd="0" presId="urn:microsoft.com/office/officeart/2005/8/layout/target3"/>
    <dgm:cxn modelId="{2E4F244C-C933-4F09-A714-E1D25D776750}" type="presParOf" srcId="{151EEE49-8615-4140-B4C6-BA29054EE4B3}" destId="{E62DAB59-30E7-4C20-A6A6-4C31C9881275}" srcOrd="16" destOrd="0" presId="urn:microsoft.com/office/officeart/2005/8/layout/target3"/>
    <dgm:cxn modelId="{E5EA27E8-1B0C-4098-AB83-381AB219DF59}" type="presParOf" srcId="{151EEE49-8615-4140-B4C6-BA29054EE4B3}" destId="{C7F74A8E-E9D8-4211-9A71-EED534E704AA}" srcOrd="17" destOrd="0" presId="urn:microsoft.com/office/officeart/2005/8/layout/target3"/>
    <dgm:cxn modelId="{C5B63082-9D53-494E-9F66-FC49034226A9}" type="presParOf" srcId="{151EEE49-8615-4140-B4C6-BA29054EE4B3}" destId="{91E96126-763E-443D-9A93-131389DD4DAF}" srcOrd="18" destOrd="0" presId="urn:microsoft.com/office/officeart/2005/8/layout/target3"/>
    <dgm:cxn modelId="{B6D31C86-1583-4E55-8480-8EBAC57CB4B5}" type="presParOf" srcId="{151EEE49-8615-4140-B4C6-BA29054EE4B3}" destId="{B9D1CFDA-EAF9-44C4-8B59-E3AAB4CB8C29}" srcOrd="19"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94BED0F-1AE0-4D30-A47D-6C958565465C}" type="doc">
      <dgm:prSet loTypeId="urn:microsoft.com/office/officeart/2005/8/layout/vList2" loCatId="list" qsTypeId="urn:microsoft.com/office/officeart/2005/8/quickstyle/3d1" qsCatId="3D" csTypeId="urn:microsoft.com/office/officeart/2005/8/colors/accent2_1" csCatId="accent2" phldr="1"/>
      <dgm:spPr/>
      <dgm:t>
        <a:bodyPr/>
        <a:lstStyle/>
        <a:p>
          <a:endParaRPr lang="en-IN"/>
        </a:p>
      </dgm:t>
    </dgm:pt>
    <dgm:pt modelId="{07C08474-08C5-4F7E-B9CE-673277003D80}">
      <dgm:prSet/>
      <dgm:spPr/>
      <dgm:t>
        <a:bodyPr/>
        <a:lstStyle/>
        <a:p>
          <a:pPr algn="just" rtl="0"/>
          <a:r>
            <a:rPr lang="en-IN" dirty="0"/>
            <a:t>usually a </a:t>
          </a:r>
          <a:r>
            <a:rPr lang="en-IN" b="1" dirty="0">
              <a:solidFill>
                <a:srgbClr val="00B050"/>
              </a:solidFill>
            </a:rPr>
            <a:t>highly </a:t>
          </a:r>
          <a:r>
            <a:rPr lang="en-IN" b="1" dirty="0" err="1">
              <a:solidFill>
                <a:srgbClr val="00B050"/>
              </a:solidFill>
            </a:rPr>
            <a:t>vascularized</a:t>
          </a:r>
          <a:r>
            <a:rPr lang="en-IN" b="1" dirty="0">
              <a:solidFill>
                <a:srgbClr val="00B050"/>
              </a:solidFill>
            </a:rPr>
            <a:t> granulation </a:t>
          </a:r>
          <a:r>
            <a:rPr lang="en-IN" dirty="0"/>
            <a:t>tissue infiltrated to varying degrees by inflammatory cells. </a:t>
          </a:r>
        </a:p>
      </dgm:t>
    </dgm:pt>
    <dgm:pt modelId="{B0591036-EBEC-434E-847E-BCBBFDC37806}" type="parTrans" cxnId="{29321068-A3AA-4738-B45A-FA44BCB104B7}">
      <dgm:prSet/>
      <dgm:spPr/>
      <dgm:t>
        <a:bodyPr/>
        <a:lstStyle/>
        <a:p>
          <a:endParaRPr lang="en-IN"/>
        </a:p>
      </dgm:t>
    </dgm:pt>
    <dgm:pt modelId="{7A58D8EB-052B-4C10-9311-922837636603}" type="sibTrans" cxnId="{29321068-A3AA-4738-B45A-FA44BCB104B7}">
      <dgm:prSet/>
      <dgm:spPr/>
      <dgm:t>
        <a:bodyPr/>
        <a:lstStyle/>
        <a:p>
          <a:endParaRPr lang="en-IN"/>
        </a:p>
      </dgm:t>
    </dgm:pt>
    <dgm:pt modelId="{39F585A6-4477-4D0F-B14B-61463D4419D4}">
      <dgm:prSet/>
      <dgm:spPr/>
      <dgm:t>
        <a:bodyPr/>
        <a:lstStyle/>
        <a:p>
          <a:pPr algn="just" rtl="0"/>
          <a:r>
            <a:rPr lang="en-IN" dirty="0" err="1"/>
            <a:t>Neutrophils</a:t>
          </a:r>
          <a:r>
            <a:rPr lang="en-IN" dirty="0"/>
            <a:t> may be present near the apical foramen, whereas plasma cells, macrophages, lymphocytes, and fibroblasts are increased in the periphery of the lesion. </a:t>
          </a:r>
        </a:p>
      </dgm:t>
    </dgm:pt>
    <dgm:pt modelId="{B7D6F0EB-1CA7-40D3-800A-6C186820945B}" type="parTrans" cxnId="{F51E373B-1404-4258-A696-117BE7F731EE}">
      <dgm:prSet/>
      <dgm:spPr/>
      <dgm:t>
        <a:bodyPr/>
        <a:lstStyle/>
        <a:p>
          <a:endParaRPr lang="en-IN"/>
        </a:p>
      </dgm:t>
    </dgm:pt>
    <dgm:pt modelId="{1DBC00A6-8F57-4F03-A79B-047166A85CDE}" type="sibTrans" cxnId="{F51E373B-1404-4258-A696-117BE7F731EE}">
      <dgm:prSet/>
      <dgm:spPr/>
      <dgm:t>
        <a:bodyPr/>
        <a:lstStyle/>
        <a:p>
          <a:endParaRPr lang="en-IN"/>
        </a:p>
      </dgm:t>
    </dgm:pt>
    <dgm:pt modelId="{029BA366-8967-4291-9AC6-7BDC36D338F6}">
      <dgm:prSet/>
      <dgm:spPr/>
      <dgm:t>
        <a:bodyPr/>
        <a:lstStyle/>
        <a:p>
          <a:pPr algn="just" rtl="0"/>
          <a:r>
            <a:rPr lang="en-IN" dirty="0">
              <a:latin typeface="Times New Roman" pitchFamily="18" charset="0"/>
              <a:cs typeface="Times New Roman" pitchFamily="18" charset="0"/>
            </a:rPr>
            <a:t>Similar lesions may develop adjacent to accessory or lateral canals.</a:t>
          </a:r>
          <a:endParaRPr lang="en-IN" dirty="0"/>
        </a:p>
      </dgm:t>
    </dgm:pt>
    <dgm:pt modelId="{39579AB5-C7B8-4469-BA0D-93BAF33406A9}" type="parTrans" cxnId="{76A5D1B5-AEDC-40A4-BC85-75DB18D71DFF}">
      <dgm:prSet/>
      <dgm:spPr/>
      <dgm:t>
        <a:bodyPr/>
        <a:lstStyle/>
        <a:p>
          <a:endParaRPr lang="en-IN"/>
        </a:p>
      </dgm:t>
    </dgm:pt>
    <dgm:pt modelId="{42756320-1D64-4C15-BD30-3707A889613B}" type="sibTrans" cxnId="{76A5D1B5-AEDC-40A4-BC85-75DB18D71DFF}">
      <dgm:prSet/>
      <dgm:spPr/>
      <dgm:t>
        <a:bodyPr/>
        <a:lstStyle/>
        <a:p>
          <a:endParaRPr lang="en-IN"/>
        </a:p>
      </dgm:t>
    </dgm:pt>
    <dgm:pt modelId="{0FD16CA6-AAD9-4B92-A233-EF8ECDF08A17}">
      <dgm:prSet/>
      <dgm:spPr/>
      <dgm:t>
        <a:bodyPr/>
        <a:lstStyle/>
        <a:p>
          <a:pPr algn="just"/>
          <a:r>
            <a:rPr lang="en-IN">
              <a:latin typeface="Times New Roman" pitchFamily="18" charset="0"/>
              <a:cs typeface="Times New Roman" pitchFamily="18" charset="0"/>
            </a:rPr>
            <a:t>Lateral </a:t>
          </a:r>
          <a:r>
            <a:rPr lang="en-IN" dirty="0">
              <a:latin typeface="Times New Roman" pitchFamily="18" charset="0"/>
              <a:cs typeface="Times New Roman" pitchFamily="18" charset="0"/>
            </a:rPr>
            <a:t>canals are usually not visible on x-ray films and are most often identified only when the root and lateral canal has been filled with a </a:t>
          </a:r>
          <a:r>
            <a:rPr lang="en-IN" dirty="0" err="1">
              <a:latin typeface="Times New Roman" pitchFamily="18" charset="0"/>
              <a:cs typeface="Times New Roman" pitchFamily="18" charset="0"/>
            </a:rPr>
            <a:t>radiopaque</a:t>
          </a:r>
          <a:r>
            <a:rPr lang="en-IN" dirty="0">
              <a:latin typeface="Times New Roman" pitchFamily="18" charset="0"/>
              <a:cs typeface="Times New Roman" pitchFamily="18" charset="0"/>
            </a:rPr>
            <a:t> material during endodontic therapy</a:t>
          </a:r>
          <a:endParaRPr lang="en-IN" dirty="0"/>
        </a:p>
      </dgm:t>
    </dgm:pt>
    <dgm:pt modelId="{EC388D86-68DB-4542-9420-05A159F6A1B6}" type="parTrans" cxnId="{0F1AC8AA-9F86-40EB-9493-FE54EC2BED0A}">
      <dgm:prSet/>
      <dgm:spPr/>
    </dgm:pt>
    <dgm:pt modelId="{D9C86706-2BF8-4218-8C5E-DFCCBB8ED7CA}" type="sibTrans" cxnId="{0F1AC8AA-9F86-40EB-9493-FE54EC2BED0A}">
      <dgm:prSet/>
      <dgm:spPr/>
    </dgm:pt>
    <dgm:pt modelId="{13FFA5AC-6EA0-4F49-8821-7B3378F597A1}" type="pres">
      <dgm:prSet presAssocID="{894BED0F-1AE0-4D30-A47D-6C958565465C}" presName="linear" presStyleCnt="0">
        <dgm:presLayoutVars>
          <dgm:animLvl val="lvl"/>
          <dgm:resizeHandles val="exact"/>
        </dgm:presLayoutVars>
      </dgm:prSet>
      <dgm:spPr/>
    </dgm:pt>
    <dgm:pt modelId="{0B6D6394-573F-45C6-B638-207AD2E73952}" type="pres">
      <dgm:prSet presAssocID="{07C08474-08C5-4F7E-B9CE-673277003D80}" presName="parentText" presStyleLbl="node1" presStyleIdx="0" presStyleCnt="4">
        <dgm:presLayoutVars>
          <dgm:chMax val="0"/>
          <dgm:bulletEnabled val="1"/>
        </dgm:presLayoutVars>
      </dgm:prSet>
      <dgm:spPr/>
    </dgm:pt>
    <dgm:pt modelId="{98E97A3A-A2F1-4F3E-9AB7-94143EDFB8BF}" type="pres">
      <dgm:prSet presAssocID="{7A58D8EB-052B-4C10-9311-922837636603}" presName="spacer" presStyleCnt="0"/>
      <dgm:spPr/>
    </dgm:pt>
    <dgm:pt modelId="{7F41EA49-B52D-4266-B00F-80845364D9EB}" type="pres">
      <dgm:prSet presAssocID="{39F585A6-4477-4D0F-B14B-61463D4419D4}" presName="parentText" presStyleLbl="node1" presStyleIdx="1" presStyleCnt="4">
        <dgm:presLayoutVars>
          <dgm:chMax val="0"/>
          <dgm:bulletEnabled val="1"/>
        </dgm:presLayoutVars>
      </dgm:prSet>
      <dgm:spPr/>
    </dgm:pt>
    <dgm:pt modelId="{CB9BD26F-9AF7-4C78-9A17-A969BA19D4E4}" type="pres">
      <dgm:prSet presAssocID="{1DBC00A6-8F57-4F03-A79B-047166A85CDE}" presName="spacer" presStyleCnt="0"/>
      <dgm:spPr/>
    </dgm:pt>
    <dgm:pt modelId="{9BCD9B1A-0F14-4C4C-B9EA-231C17EECBE4}" type="pres">
      <dgm:prSet presAssocID="{029BA366-8967-4291-9AC6-7BDC36D338F6}" presName="parentText" presStyleLbl="node1" presStyleIdx="2" presStyleCnt="4">
        <dgm:presLayoutVars>
          <dgm:chMax val="0"/>
          <dgm:bulletEnabled val="1"/>
        </dgm:presLayoutVars>
      </dgm:prSet>
      <dgm:spPr/>
    </dgm:pt>
    <dgm:pt modelId="{03052214-6536-4210-AD6B-1FCA4833840B}" type="pres">
      <dgm:prSet presAssocID="{42756320-1D64-4C15-BD30-3707A889613B}" presName="spacer" presStyleCnt="0"/>
      <dgm:spPr/>
    </dgm:pt>
    <dgm:pt modelId="{DD622AAC-66E8-47EE-B927-C0593CD4D1D9}" type="pres">
      <dgm:prSet presAssocID="{0FD16CA6-AAD9-4B92-A233-EF8ECDF08A17}" presName="parentText" presStyleLbl="node1" presStyleIdx="3" presStyleCnt="4">
        <dgm:presLayoutVars>
          <dgm:chMax val="0"/>
          <dgm:bulletEnabled val="1"/>
        </dgm:presLayoutVars>
      </dgm:prSet>
      <dgm:spPr/>
    </dgm:pt>
  </dgm:ptLst>
  <dgm:cxnLst>
    <dgm:cxn modelId="{50CC1328-2AF2-4396-A150-D3CF687BE93A}" type="presOf" srcId="{894BED0F-1AE0-4D30-A47D-6C958565465C}" destId="{13FFA5AC-6EA0-4F49-8821-7B3378F597A1}" srcOrd="0" destOrd="0" presId="urn:microsoft.com/office/officeart/2005/8/layout/vList2"/>
    <dgm:cxn modelId="{F51E373B-1404-4258-A696-117BE7F731EE}" srcId="{894BED0F-1AE0-4D30-A47D-6C958565465C}" destId="{39F585A6-4477-4D0F-B14B-61463D4419D4}" srcOrd="1" destOrd="0" parTransId="{B7D6F0EB-1CA7-40D3-800A-6C186820945B}" sibTransId="{1DBC00A6-8F57-4F03-A79B-047166A85CDE}"/>
    <dgm:cxn modelId="{29321068-A3AA-4738-B45A-FA44BCB104B7}" srcId="{894BED0F-1AE0-4D30-A47D-6C958565465C}" destId="{07C08474-08C5-4F7E-B9CE-673277003D80}" srcOrd="0" destOrd="0" parTransId="{B0591036-EBEC-434E-847E-BCBBFDC37806}" sibTransId="{7A58D8EB-052B-4C10-9311-922837636603}"/>
    <dgm:cxn modelId="{0EB92C6D-3F35-4B47-94E7-A94EB1779719}" type="presOf" srcId="{39F585A6-4477-4D0F-B14B-61463D4419D4}" destId="{7F41EA49-B52D-4266-B00F-80845364D9EB}" srcOrd="0" destOrd="0" presId="urn:microsoft.com/office/officeart/2005/8/layout/vList2"/>
    <dgm:cxn modelId="{CBC7B277-DEDC-4B06-B341-CFC34DB6F34C}" type="presOf" srcId="{0FD16CA6-AAD9-4B92-A233-EF8ECDF08A17}" destId="{DD622AAC-66E8-47EE-B927-C0593CD4D1D9}" srcOrd="0" destOrd="0" presId="urn:microsoft.com/office/officeart/2005/8/layout/vList2"/>
    <dgm:cxn modelId="{E20686A1-5D9C-4D44-ABD4-5C353F855E10}" type="presOf" srcId="{07C08474-08C5-4F7E-B9CE-673277003D80}" destId="{0B6D6394-573F-45C6-B638-207AD2E73952}" srcOrd="0" destOrd="0" presId="urn:microsoft.com/office/officeart/2005/8/layout/vList2"/>
    <dgm:cxn modelId="{0F1AC8AA-9F86-40EB-9493-FE54EC2BED0A}" srcId="{894BED0F-1AE0-4D30-A47D-6C958565465C}" destId="{0FD16CA6-AAD9-4B92-A233-EF8ECDF08A17}" srcOrd="3" destOrd="0" parTransId="{EC388D86-68DB-4542-9420-05A159F6A1B6}" sibTransId="{D9C86706-2BF8-4218-8C5E-DFCCBB8ED7CA}"/>
    <dgm:cxn modelId="{76A5D1B5-AEDC-40A4-BC85-75DB18D71DFF}" srcId="{894BED0F-1AE0-4D30-A47D-6C958565465C}" destId="{029BA366-8967-4291-9AC6-7BDC36D338F6}" srcOrd="2" destOrd="0" parTransId="{39579AB5-C7B8-4469-BA0D-93BAF33406A9}" sibTransId="{42756320-1D64-4C15-BD30-3707A889613B}"/>
    <dgm:cxn modelId="{0EF473DD-0313-4DAF-BA8C-EF0E06570A59}" type="presOf" srcId="{029BA366-8967-4291-9AC6-7BDC36D338F6}" destId="{9BCD9B1A-0F14-4C4C-B9EA-231C17EECBE4}" srcOrd="0" destOrd="0" presId="urn:microsoft.com/office/officeart/2005/8/layout/vList2"/>
    <dgm:cxn modelId="{E9E9283D-0B4E-4528-93BC-75D63E355221}" type="presParOf" srcId="{13FFA5AC-6EA0-4F49-8821-7B3378F597A1}" destId="{0B6D6394-573F-45C6-B638-207AD2E73952}" srcOrd="0" destOrd="0" presId="urn:microsoft.com/office/officeart/2005/8/layout/vList2"/>
    <dgm:cxn modelId="{A3E0DED8-0183-4CB7-B59F-B7800DB47C14}" type="presParOf" srcId="{13FFA5AC-6EA0-4F49-8821-7B3378F597A1}" destId="{98E97A3A-A2F1-4F3E-9AB7-94143EDFB8BF}" srcOrd="1" destOrd="0" presId="urn:microsoft.com/office/officeart/2005/8/layout/vList2"/>
    <dgm:cxn modelId="{3BECB837-132A-4529-89C8-3F52EC4466F7}" type="presParOf" srcId="{13FFA5AC-6EA0-4F49-8821-7B3378F597A1}" destId="{7F41EA49-B52D-4266-B00F-80845364D9EB}" srcOrd="2" destOrd="0" presId="urn:microsoft.com/office/officeart/2005/8/layout/vList2"/>
    <dgm:cxn modelId="{90C0A299-6690-4D9F-99F0-928BF7FC6FAF}" type="presParOf" srcId="{13FFA5AC-6EA0-4F49-8821-7B3378F597A1}" destId="{CB9BD26F-9AF7-4C78-9A17-A969BA19D4E4}" srcOrd="3" destOrd="0" presId="urn:microsoft.com/office/officeart/2005/8/layout/vList2"/>
    <dgm:cxn modelId="{938A80C7-F278-40C8-97FC-860391B82D4E}" type="presParOf" srcId="{13FFA5AC-6EA0-4F49-8821-7B3378F597A1}" destId="{9BCD9B1A-0F14-4C4C-B9EA-231C17EECBE4}" srcOrd="4" destOrd="0" presId="urn:microsoft.com/office/officeart/2005/8/layout/vList2"/>
    <dgm:cxn modelId="{8525A813-90E8-4339-8D2B-E36974DDA4AB}" type="presParOf" srcId="{13FFA5AC-6EA0-4F49-8821-7B3378F597A1}" destId="{03052214-6536-4210-AD6B-1FCA4833840B}" srcOrd="5" destOrd="0" presId="urn:microsoft.com/office/officeart/2005/8/layout/vList2"/>
    <dgm:cxn modelId="{AE38F31C-6703-4221-9910-1F84F4204059}" type="presParOf" srcId="{13FFA5AC-6EA0-4F49-8821-7B3378F597A1}" destId="{DD622AAC-66E8-47EE-B927-C0593CD4D1D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57D9768-E19E-4B6A-B300-7EC630C2FF66}" type="doc">
      <dgm:prSet loTypeId="urn:microsoft.com/office/officeart/2005/8/layout/list1" loCatId="list" qsTypeId="urn:microsoft.com/office/officeart/2005/8/quickstyle/simple4" qsCatId="simple" csTypeId="urn:microsoft.com/office/officeart/2005/8/colors/colorful2" csCatId="colorful"/>
      <dgm:spPr/>
      <dgm:t>
        <a:bodyPr/>
        <a:lstStyle/>
        <a:p>
          <a:endParaRPr lang="en-IN"/>
        </a:p>
      </dgm:t>
    </dgm:pt>
    <dgm:pt modelId="{6A3FAE25-6490-4CC5-ACFC-51D7996D8AD0}">
      <dgm:prSet custT="1"/>
      <dgm:spPr/>
      <dgm:t>
        <a:bodyPr/>
        <a:lstStyle/>
        <a:p>
          <a:pPr rtl="0"/>
          <a:r>
            <a:rPr lang="en-IN" sz="2000" b="1" dirty="0">
              <a:solidFill>
                <a:schemeClr val="tx1"/>
              </a:solidFill>
            </a:rPr>
            <a:t>Primary Endodontic Lesions </a:t>
          </a:r>
        </a:p>
      </dgm:t>
    </dgm:pt>
    <dgm:pt modelId="{E3D905A4-DE6F-4C42-B8EE-9EE62869CDAC}" type="parTrans" cxnId="{1DC8E4E2-D1C5-4D3D-80EF-383C24C0B6CC}">
      <dgm:prSet/>
      <dgm:spPr/>
      <dgm:t>
        <a:bodyPr/>
        <a:lstStyle/>
        <a:p>
          <a:endParaRPr lang="en-IN"/>
        </a:p>
      </dgm:t>
    </dgm:pt>
    <dgm:pt modelId="{936EAB8B-50B7-4A28-BA5D-6A8577DCC51C}" type="sibTrans" cxnId="{1DC8E4E2-D1C5-4D3D-80EF-383C24C0B6CC}">
      <dgm:prSet/>
      <dgm:spPr/>
      <dgm:t>
        <a:bodyPr/>
        <a:lstStyle/>
        <a:p>
          <a:endParaRPr lang="en-IN"/>
        </a:p>
      </dgm:t>
    </dgm:pt>
    <dgm:pt modelId="{AA9B5A16-313F-42B3-95C3-E196DAF1490C}">
      <dgm:prSet custT="1"/>
      <dgm:spPr/>
      <dgm:t>
        <a:bodyPr/>
        <a:lstStyle/>
        <a:p>
          <a:pPr rtl="0"/>
          <a:r>
            <a:rPr lang="en-IN" sz="2000" b="1" dirty="0">
              <a:solidFill>
                <a:schemeClr val="tx1"/>
              </a:solidFill>
            </a:rPr>
            <a:t>Primary Periodontal Lesions </a:t>
          </a:r>
        </a:p>
      </dgm:t>
    </dgm:pt>
    <dgm:pt modelId="{5DDF1719-0605-4DF8-B056-D5194029E7ED}" type="parTrans" cxnId="{6DEED8B3-B33E-4997-B5DA-368111FBD531}">
      <dgm:prSet/>
      <dgm:spPr/>
      <dgm:t>
        <a:bodyPr/>
        <a:lstStyle/>
        <a:p>
          <a:endParaRPr lang="en-IN"/>
        </a:p>
      </dgm:t>
    </dgm:pt>
    <dgm:pt modelId="{939CB80D-8F69-4C46-9730-19B42372780C}" type="sibTrans" cxnId="{6DEED8B3-B33E-4997-B5DA-368111FBD531}">
      <dgm:prSet/>
      <dgm:spPr/>
      <dgm:t>
        <a:bodyPr/>
        <a:lstStyle/>
        <a:p>
          <a:endParaRPr lang="en-IN"/>
        </a:p>
      </dgm:t>
    </dgm:pt>
    <dgm:pt modelId="{43675E9A-1269-4DC0-B3DD-BC82E440291C}">
      <dgm:prSet custT="1"/>
      <dgm:spPr/>
      <dgm:t>
        <a:bodyPr/>
        <a:lstStyle/>
        <a:p>
          <a:pPr rtl="0"/>
          <a:r>
            <a:rPr lang="en-IN" sz="2000" b="1" dirty="0">
              <a:solidFill>
                <a:schemeClr val="tx1"/>
              </a:solidFill>
            </a:rPr>
            <a:t>Primary Endodontic Lesions with secondary periodontal involvement </a:t>
          </a:r>
        </a:p>
      </dgm:t>
    </dgm:pt>
    <dgm:pt modelId="{5A8BADD1-94CA-4776-AA80-A958FD6CAAFA}" type="parTrans" cxnId="{87CAFE23-74D4-4CF3-AC23-E76DA372BED2}">
      <dgm:prSet/>
      <dgm:spPr/>
      <dgm:t>
        <a:bodyPr/>
        <a:lstStyle/>
        <a:p>
          <a:endParaRPr lang="en-IN"/>
        </a:p>
      </dgm:t>
    </dgm:pt>
    <dgm:pt modelId="{44A49B1E-D548-4B29-BF78-B07A43D8D8BD}" type="sibTrans" cxnId="{87CAFE23-74D4-4CF3-AC23-E76DA372BED2}">
      <dgm:prSet/>
      <dgm:spPr/>
      <dgm:t>
        <a:bodyPr/>
        <a:lstStyle/>
        <a:p>
          <a:endParaRPr lang="en-IN"/>
        </a:p>
      </dgm:t>
    </dgm:pt>
    <dgm:pt modelId="{6CA0F9DE-D40E-40A8-A6A1-F8D01F1C5321}">
      <dgm:prSet custT="1"/>
      <dgm:spPr/>
      <dgm:t>
        <a:bodyPr/>
        <a:lstStyle/>
        <a:p>
          <a:pPr rtl="0"/>
          <a:r>
            <a:rPr lang="en-IN" sz="2000" b="1" dirty="0">
              <a:solidFill>
                <a:schemeClr val="tx1"/>
              </a:solidFill>
            </a:rPr>
            <a:t>Primary Periodontal Lesions with secondary endodontic involvement </a:t>
          </a:r>
        </a:p>
      </dgm:t>
    </dgm:pt>
    <dgm:pt modelId="{04955B8C-73BB-4B84-BD90-A57506BF2BCC}" type="parTrans" cxnId="{AAA23722-57A6-4D1B-B614-345BA580CB14}">
      <dgm:prSet/>
      <dgm:spPr/>
      <dgm:t>
        <a:bodyPr/>
        <a:lstStyle/>
        <a:p>
          <a:endParaRPr lang="en-IN"/>
        </a:p>
      </dgm:t>
    </dgm:pt>
    <dgm:pt modelId="{ACAC0C18-219B-426A-8710-0C748BDED9A3}" type="sibTrans" cxnId="{AAA23722-57A6-4D1B-B614-345BA580CB14}">
      <dgm:prSet/>
      <dgm:spPr/>
      <dgm:t>
        <a:bodyPr/>
        <a:lstStyle/>
        <a:p>
          <a:endParaRPr lang="en-IN"/>
        </a:p>
      </dgm:t>
    </dgm:pt>
    <dgm:pt modelId="{EFB33402-DE95-4A16-808C-6E68F2711FAA}">
      <dgm:prSet custT="1"/>
      <dgm:spPr/>
      <dgm:t>
        <a:bodyPr/>
        <a:lstStyle/>
        <a:p>
          <a:pPr rtl="0"/>
          <a:r>
            <a:rPr lang="en-IN" sz="2000" b="1" dirty="0">
              <a:solidFill>
                <a:schemeClr val="tx1"/>
              </a:solidFill>
            </a:rPr>
            <a:t>True combined lesions with concomitant pulp and periodontal lesions</a:t>
          </a:r>
        </a:p>
      </dgm:t>
    </dgm:pt>
    <dgm:pt modelId="{0B2A7B11-5BEF-453D-BA38-A64492672E6F}" type="parTrans" cxnId="{A11A8DA6-A75F-4EE8-BF67-4AA396D923E7}">
      <dgm:prSet/>
      <dgm:spPr/>
      <dgm:t>
        <a:bodyPr/>
        <a:lstStyle/>
        <a:p>
          <a:endParaRPr lang="en-IN"/>
        </a:p>
      </dgm:t>
    </dgm:pt>
    <dgm:pt modelId="{277E42C0-5A83-4144-A17C-B332F8C8F92F}" type="sibTrans" cxnId="{A11A8DA6-A75F-4EE8-BF67-4AA396D923E7}">
      <dgm:prSet/>
      <dgm:spPr/>
      <dgm:t>
        <a:bodyPr/>
        <a:lstStyle/>
        <a:p>
          <a:endParaRPr lang="en-IN"/>
        </a:p>
      </dgm:t>
    </dgm:pt>
    <dgm:pt modelId="{52B7EE56-BB81-4E13-BC3D-B1E842511DBE}" type="pres">
      <dgm:prSet presAssocID="{D57D9768-E19E-4B6A-B300-7EC630C2FF66}" presName="linear" presStyleCnt="0">
        <dgm:presLayoutVars>
          <dgm:dir/>
          <dgm:animLvl val="lvl"/>
          <dgm:resizeHandles val="exact"/>
        </dgm:presLayoutVars>
      </dgm:prSet>
      <dgm:spPr/>
    </dgm:pt>
    <dgm:pt modelId="{C44DD996-DA7C-4CAA-842E-B1B26B5FEA6C}" type="pres">
      <dgm:prSet presAssocID="{6A3FAE25-6490-4CC5-ACFC-51D7996D8AD0}" presName="parentLin" presStyleCnt="0"/>
      <dgm:spPr/>
    </dgm:pt>
    <dgm:pt modelId="{453A4328-B72C-42B7-90E9-05BEA21F0A12}" type="pres">
      <dgm:prSet presAssocID="{6A3FAE25-6490-4CC5-ACFC-51D7996D8AD0}" presName="parentLeftMargin" presStyleLbl="node1" presStyleIdx="0" presStyleCnt="5"/>
      <dgm:spPr/>
    </dgm:pt>
    <dgm:pt modelId="{20D1D59C-B630-45EC-8474-307AB0AF73AB}" type="pres">
      <dgm:prSet presAssocID="{6A3FAE25-6490-4CC5-ACFC-51D7996D8AD0}" presName="parentText" presStyleLbl="node1" presStyleIdx="0" presStyleCnt="5">
        <dgm:presLayoutVars>
          <dgm:chMax val="0"/>
          <dgm:bulletEnabled val="1"/>
        </dgm:presLayoutVars>
      </dgm:prSet>
      <dgm:spPr/>
    </dgm:pt>
    <dgm:pt modelId="{607BA8DF-6919-4A16-9A6C-41F06A8ED72E}" type="pres">
      <dgm:prSet presAssocID="{6A3FAE25-6490-4CC5-ACFC-51D7996D8AD0}" presName="negativeSpace" presStyleCnt="0"/>
      <dgm:spPr/>
    </dgm:pt>
    <dgm:pt modelId="{11FE54F3-3034-4B0B-9C26-61E39179378F}" type="pres">
      <dgm:prSet presAssocID="{6A3FAE25-6490-4CC5-ACFC-51D7996D8AD0}" presName="childText" presStyleLbl="conFgAcc1" presStyleIdx="0" presStyleCnt="5">
        <dgm:presLayoutVars>
          <dgm:bulletEnabled val="1"/>
        </dgm:presLayoutVars>
      </dgm:prSet>
      <dgm:spPr/>
    </dgm:pt>
    <dgm:pt modelId="{88A78FAD-2052-40C2-AC41-EDE07A739533}" type="pres">
      <dgm:prSet presAssocID="{936EAB8B-50B7-4A28-BA5D-6A8577DCC51C}" presName="spaceBetweenRectangles" presStyleCnt="0"/>
      <dgm:spPr/>
    </dgm:pt>
    <dgm:pt modelId="{863CE807-D24A-4975-B9D7-F3CF9F4B48F4}" type="pres">
      <dgm:prSet presAssocID="{AA9B5A16-313F-42B3-95C3-E196DAF1490C}" presName="parentLin" presStyleCnt="0"/>
      <dgm:spPr/>
    </dgm:pt>
    <dgm:pt modelId="{CDBD36B2-AC60-4B6F-8E41-827639B5C3AD}" type="pres">
      <dgm:prSet presAssocID="{AA9B5A16-313F-42B3-95C3-E196DAF1490C}" presName="parentLeftMargin" presStyleLbl="node1" presStyleIdx="0" presStyleCnt="5"/>
      <dgm:spPr/>
    </dgm:pt>
    <dgm:pt modelId="{60FF79FD-9AFD-4460-8C7C-85C4619C908F}" type="pres">
      <dgm:prSet presAssocID="{AA9B5A16-313F-42B3-95C3-E196DAF1490C}" presName="parentText" presStyleLbl="node1" presStyleIdx="1" presStyleCnt="5">
        <dgm:presLayoutVars>
          <dgm:chMax val="0"/>
          <dgm:bulletEnabled val="1"/>
        </dgm:presLayoutVars>
      </dgm:prSet>
      <dgm:spPr/>
    </dgm:pt>
    <dgm:pt modelId="{54E05343-5E3F-42AC-874C-F6CBC2B080FD}" type="pres">
      <dgm:prSet presAssocID="{AA9B5A16-313F-42B3-95C3-E196DAF1490C}" presName="negativeSpace" presStyleCnt="0"/>
      <dgm:spPr/>
    </dgm:pt>
    <dgm:pt modelId="{8CEC372B-F746-4578-8B1A-48ECD4A09B11}" type="pres">
      <dgm:prSet presAssocID="{AA9B5A16-313F-42B3-95C3-E196DAF1490C}" presName="childText" presStyleLbl="conFgAcc1" presStyleIdx="1" presStyleCnt="5">
        <dgm:presLayoutVars>
          <dgm:bulletEnabled val="1"/>
        </dgm:presLayoutVars>
      </dgm:prSet>
      <dgm:spPr/>
    </dgm:pt>
    <dgm:pt modelId="{3A79FED1-AE5D-43CB-9D3B-DF893451028C}" type="pres">
      <dgm:prSet presAssocID="{939CB80D-8F69-4C46-9730-19B42372780C}" presName="spaceBetweenRectangles" presStyleCnt="0"/>
      <dgm:spPr/>
    </dgm:pt>
    <dgm:pt modelId="{91E0AA06-25AA-476D-B241-556472FC5A86}" type="pres">
      <dgm:prSet presAssocID="{43675E9A-1269-4DC0-B3DD-BC82E440291C}" presName="parentLin" presStyleCnt="0"/>
      <dgm:spPr/>
    </dgm:pt>
    <dgm:pt modelId="{B074BEB9-F57A-40B6-9838-53A8D9A0755B}" type="pres">
      <dgm:prSet presAssocID="{43675E9A-1269-4DC0-B3DD-BC82E440291C}" presName="parentLeftMargin" presStyleLbl="node1" presStyleIdx="1" presStyleCnt="5"/>
      <dgm:spPr/>
    </dgm:pt>
    <dgm:pt modelId="{D61E1527-2439-4F06-9916-8A02820656C4}" type="pres">
      <dgm:prSet presAssocID="{43675E9A-1269-4DC0-B3DD-BC82E440291C}" presName="parentText" presStyleLbl="node1" presStyleIdx="2" presStyleCnt="5">
        <dgm:presLayoutVars>
          <dgm:chMax val="0"/>
          <dgm:bulletEnabled val="1"/>
        </dgm:presLayoutVars>
      </dgm:prSet>
      <dgm:spPr/>
    </dgm:pt>
    <dgm:pt modelId="{628BD24E-422E-408D-88B3-D21347415F73}" type="pres">
      <dgm:prSet presAssocID="{43675E9A-1269-4DC0-B3DD-BC82E440291C}" presName="negativeSpace" presStyleCnt="0"/>
      <dgm:spPr/>
    </dgm:pt>
    <dgm:pt modelId="{E987E369-76F7-494C-AF69-FB2CBC79058E}" type="pres">
      <dgm:prSet presAssocID="{43675E9A-1269-4DC0-B3DD-BC82E440291C}" presName="childText" presStyleLbl="conFgAcc1" presStyleIdx="2" presStyleCnt="5">
        <dgm:presLayoutVars>
          <dgm:bulletEnabled val="1"/>
        </dgm:presLayoutVars>
      </dgm:prSet>
      <dgm:spPr/>
    </dgm:pt>
    <dgm:pt modelId="{05E0206B-26CF-4EEC-811D-AE8C30BC579C}" type="pres">
      <dgm:prSet presAssocID="{44A49B1E-D548-4B29-BF78-B07A43D8D8BD}" presName="spaceBetweenRectangles" presStyleCnt="0"/>
      <dgm:spPr/>
    </dgm:pt>
    <dgm:pt modelId="{DBCD7287-FDC6-4035-8B2B-947B51488E84}" type="pres">
      <dgm:prSet presAssocID="{6CA0F9DE-D40E-40A8-A6A1-F8D01F1C5321}" presName="parentLin" presStyleCnt="0"/>
      <dgm:spPr/>
    </dgm:pt>
    <dgm:pt modelId="{FF1D7044-2C57-4654-9764-C174C114BD9C}" type="pres">
      <dgm:prSet presAssocID="{6CA0F9DE-D40E-40A8-A6A1-F8D01F1C5321}" presName="parentLeftMargin" presStyleLbl="node1" presStyleIdx="2" presStyleCnt="5"/>
      <dgm:spPr/>
    </dgm:pt>
    <dgm:pt modelId="{87D6A0A4-88B2-4089-8A69-CDD236F1FFFF}" type="pres">
      <dgm:prSet presAssocID="{6CA0F9DE-D40E-40A8-A6A1-F8D01F1C5321}" presName="parentText" presStyleLbl="node1" presStyleIdx="3" presStyleCnt="5">
        <dgm:presLayoutVars>
          <dgm:chMax val="0"/>
          <dgm:bulletEnabled val="1"/>
        </dgm:presLayoutVars>
      </dgm:prSet>
      <dgm:spPr/>
    </dgm:pt>
    <dgm:pt modelId="{91380719-8940-4B3E-8679-C4ACE3C33F70}" type="pres">
      <dgm:prSet presAssocID="{6CA0F9DE-D40E-40A8-A6A1-F8D01F1C5321}" presName="negativeSpace" presStyleCnt="0"/>
      <dgm:spPr/>
    </dgm:pt>
    <dgm:pt modelId="{4D86F96F-6984-4878-852F-DE048C1C1926}" type="pres">
      <dgm:prSet presAssocID="{6CA0F9DE-D40E-40A8-A6A1-F8D01F1C5321}" presName="childText" presStyleLbl="conFgAcc1" presStyleIdx="3" presStyleCnt="5">
        <dgm:presLayoutVars>
          <dgm:bulletEnabled val="1"/>
        </dgm:presLayoutVars>
      </dgm:prSet>
      <dgm:spPr/>
    </dgm:pt>
    <dgm:pt modelId="{B06D32DA-6DF1-4D22-9377-3C6BFC2CB886}" type="pres">
      <dgm:prSet presAssocID="{ACAC0C18-219B-426A-8710-0C748BDED9A3}" presName="spaceBetweenRectangles" presStyleCnt="0"/>
      <dgm:spPr/>
    </dgm:pt>
    <dgm:pt modelId="{DA6C486D-9691-4481-BDCD-6A18CB12B701}" type="pres">
      <dgm:prSet presAssocID="{EFB33402-DE95-4A16-808C-6E68F2711FAA}" presName="parentLin" presStyleCnt="0"/>
      <dgm:spPr/>
    </dgm:pt>
    <dgm:pt modelId="{5C2E9855-66C8-415F-9766-57BB4324B955}" type="pres">
      <dgm:prSet presAssocID="{EFB33402-DE95-4A16-808C-6E68F2711FAA}" presName="parentLeftMargin" presStyleLbl="node1" presStyleIdx="3" presStyleCnt="5"/>
      <dgm:spPr/>
    </dgm:pt>
    <dgm:pt modelId="{56F91829-7499-4A38-A24D-1ACB52BE8992}" type="pres">
      <dgm:prSet presAssocID="{EFB33402-DE95-4A16-808C-6E68F2711FAA}" presName="parentText" presStyleLbl="node1" presStyleIdx="4" presStyleCnt="5">
        <dgm:presLayoutVars>
          <dgm:chMax val="0"/>
          <dgm:bulletEnabled val="1"/>
        </dgm:presLayoutVars>
      </dgm:prSet>
      <dgm:spPr/>
    </dgm:pt>
    <dgm:pt modelId="{F5269175-A51A-4892-9B85-4A0ECDE1912F}" type="pres">
      <dgm:prSet presAssocID="{EFB33402-DE95-4A16-808C-6E68F2711FAA}" presName="negativeSpace" presStyleCnt="0"/>
      <dgm:spPr/>
    </dgm:pt>
    <dgm:pt modelId="{E3315F5F-1A6F-410A-8467-655454EF5BFF}" type="pres">
      <dgm:prSet presAssocID="{EFB33402-DE95-4A16-808C-6E68F2711FAA}" presName="childText" presStyleLbl="conFgAcc1" presStyleIdx="4" presStyleCnt="5">
        <dgm:presLayoutVars>
          <dgm:bulletEnabled val="1"/>
        </dgm:presLayoutVars>
      </dgm:prSet>
      <dgm:spPr/>
    </dgm:pt>
  </dgm:ptLst>
  <dgm:cxnLst>
    <dgm:cxn modelId="{6529FD1D-1C97-4949-928E-43110BF6079D}" type="presOf" srcId="{EFB33402-DE95-4A16-808C-6E68F2711FAA}" destId="{5C2E9855-66C8-415F-9766-57BB4324B955}" srcOrd="0" destOrd="0" presId="urn:microsoft.com/office/officeart/2005/8/layout/list1"/>
    <dgm:cxn modelId="{65AAB121-D53F-4980-B77D-AFCF60B08B3B}" type="presOf" srcId="{43675E9A-1269-4DC0-B3DD-BC82E440291C}" destId="{D61E1527-2439-4F06-9916-8A02820656C4}" srcOrd="1" destOrd="0" presId="urn:microsoft.com/office/officeart/2005/8/layout/list1"/>
    <dgm:cxn modelId="{AAA23722-57A6-4D1B-B614-345BA580CB14}" srcId="{D57D9768-E19E-4B6A-B300-7EC630C2FF66}" destId="{6CA0F9DE-D40E-40A8-A6A1-F8D01F1C5321}" srcOrd="3" destOrd="0" parTransId="{04955B8C-73BB-4B84-BD90-A57506BF2BCC}" sibTransId="{ACAC0C18-219B-426A-8710-0C748BDED9A3}"/>
    <dgm:cxn modelId="{87CAFE23-74D4-4CF3-AC23-E76DA372BED2}" srcId="{D57D9768-E19E-4B6A-B300-7EC630C2FF66}" destId="{43675E9A-1269-4DC0-B3DD-BC82E440291C}" srcOrd="2" destOrd="0" parTransId="{5A8BADD1-94CA-4776-AA80-A958FD6CAAFA}" sibTransId="{44A49B1E-D548-4B29-BF78-B07A43D8D8BD}"/>
    <dgm:cxn modelId="{8183E034-ACD3-49FB-A61F-9FBD1F1AE609}" type="presOf" srcId="{6A3FAE25-6490-4CC5-ACFC-51D7996D8AD0}" destId="{20D1D59C-B630-45EC-8474-307AB0AF73AB}" srcOrd="1" destOrd="0" presId="urn:microsoft.com/office/officeart/2005/8/layout/list1"/>
    <dgm:cxn modelId="{95041439-58E8-488D-A165-36EAD7136122}" type="presOf" srcId="{D57D9768-E19E-4B6A-B300-7EC630C2FF66}" destId="{52B7EE56-BB81-4E13-BC3D-B1E842511DBE}" srcOrd="0" destOrd="0" presId="urn:microsoft.com/office/officeart/2005/8/layout/list1"/>
    <dgm:cxn modelId="{BD3D2849-CED9-4EAA-9A48-889406C42089}" type="presOf" srcId="{EFB33402-DE95-4A16-808C-6E68F2711FAA}" destId="{56F91829-7499-4A38-A24D-1ACB52BE8992}" srcOrd="1" destOrd="0" presId="urn:microsoft.com/office/officeart/2005/8/layout/list1"/>
    <dgm:cxn modelId="{FA58B149-B95E-4F86-9B30-CB3FFDA0CC03}" type="presOf" srcId="{6CA0F9DE-D40E-40A8-A6A1-F8D01F1C5321}" destId="{FF1D7044-2C57-4654-9764-C174C114BD9C}" srcOrd="0" destOrd="0" presId="urn:microsoft.com/office/officeart/2005/8/layout/list1"/>
    <dgm:cxn modelId="{5E19704B-E9BA-48FC-8A95-B8AC3B99869D}" type="presOf" srcId="{6A3FAE25-6490-4CC5-ACFC-51D7996D8AD0}" destId="{453A4328-B72C-42B7-90E9-05BEA21F0A12}" srcOrd="0" destOrd="0" presId="urn:microsoft.com/office/officeart/2005/8/layout/list1"/>
    <dgm:cxn modelId="{EC2A7384-EE2F-46AC-B74C-929F7407A90D}" type="presOf" srcId="{6CA0F9DE-D40E-40A8-A6A1-F8D01F1C5321}" destId="{87D6A0A4-88B2-4089-8A69-CDD236F1FFFF}" srcOrd="1" destOrd="0" presId="urn:microsoft.com/office/officeart/2005/8/layout/list1"/>
    <dgm:cxn modelId="{34D97591-88E3-4DED-AEC3-35E1214E0356}" type="presOf" srcId="{43675E9A-1269-4DC0-B3DD-BC82E440291C}" destId="{B074BEB9-F57A-40B6-9838-53A8D9A0755B}" srcOrd="0" destOrd="0" presId="urn:microsoft.com/office/officeart/2005/8/layout/list1"/>
    <dgm:cxn modelId="{A11A8DA6-A75F-4EE8-BF67-4AA396D923E7}" srcId="{D57D9768-E19E-4B6A-B300-7EC630C2FF66}" destId="{EFB33402-DE95-4A16-808C-6E68F2711FAA}" srcOrd="4" destOrd="0" parTransId="{0B2A7B11-5BEF-453D-BA38-A64492672E6F}" sibTransId="{277E42C0-5A83-4144-A17C-B332F8C8F92F}"/>
    <dgm:cxn modelId="{6DEED8B3-B33E-4997-B5DA-368111FBD531}" srcId="{D57D9768-E19E-4B6A-B300-7EC630C2FF66}" destId="{AA9B5A16-313F-42B3-95C3-E196DAF1490C}" srcOrd="1" destOrd="0" parTransId="{5DDF1719-0605-4DF8-B056-D5194029E7ED}" sibTransId="{939CB80D-8F69-4C46-9730-19B42372780C}"/>
    <dgm:cxn modelId="{196CDBC8-0D33-4AB5-A799-A076F81E24F8}" type="presOf" srcId="{AA9B5A16-313F-42B3-95C3-E196DAF1490C}" destId="{60FF79FD-9AFD-4460-8C7C-85C4619C908F}" srcOrd="1" destOrd="0" presId="urn:microsoft.com/office/officeart/2005/8/layout/list1"/>
    <dgm:cxn modelId="{B68DF8D1-98F7-4C85-B192-5EAB15E9F936}" type="presOf" srcId="{AA9B5A16-313F-42B3-95C3-E196DAF1490C}" destId="{CDBD36B2-AC60-4B6F-8E41-827639B5C3AD}" srcOrd="0" destOrd="0" presId="urn:microsoft.com/office/officeart/2005/8/layout/list1"/>
    <dgm:cxn modelId="{1DC8E4E2-D1C5-4D3D-80EF-383C24C0B6CC}" srcId="{D57D9768-E19E-4B6A-B300-7EC630C2FF66}" destId="{6A3FAE25-6490-4CC5-ACFC-51D7996D8AD0}" srcOrd="0" destOrd="0" parTransId="{E3D905A4-DE6F-4C42-B8EE-9EE62869CDAC}" sibTransId="{936EAB8B-50B7-4A28-BA5D-6A8577DCC51C}"/>
    <dgm:cxn modelId="{A845E61E-1199-4F0A-AE98-D18FBBFCC4D9}" type="presParOf" srcId="{52B7EE56-BB81-4E13-BC3D-B1E842511DBE}" destId="{C44DD996-DA7C-4CAA-842E-B1B26B5FEA6C}" srcOrd="0" destOrd="0" presId="urn:microsoft.com/office/officeart/2005/8/layout/list1"/>
    <dgm:cxn modelId="{297F4A79-C888-4F4B-B2CB-58231BEC581A}" type="presParOf" srcId="{C44DD996-DA7C-4CAA-842E-B1B26B5FEA6C}" destId="{453A4328-B72C-42B7-90E9-05BEA21F0A12}" srcOrd="0" destOrd="0" presId="urn:microsoft.com/office/officeart/2005/8/layout/list1"/>
    <dgm:cxn modelId="{7CF4AC9B-8EAF-4EF2-A309-44279616504F}" type="presParOf" srcId="{C44DD996-DA7C-4CAA-842E-B1B26B5FEA6C}" destId="{20D1D59C-B630-45EC-8474-307AB0AF73AB}" srcOrd="1" destOrd="0" presId="urn:microsoft.com/office/officeart/2005/8/layout/list1"/>
    <dgm:cxn modelId="{16634636-2D56-4B43-89B2-B4E2A7E5F900}" type="presParOf" srcId="{52B7EE56-BB81-4E13-BC3D-B1E842511DBE}" destId="{607BA8DF-6919-4A16-9A6C-41F06A8ED72E}" srcOrd="1" destOrd="0" presId="urn:microsoft.com/office/officeart/2005/8/layout/list1"/>
    <dgm:cxn modelId="{2F76C33A-DFDA-4FC8-A1AE-250A603C190D}" type="presParOf" srcId="{52B7EE56-BB81-4E13-BC3D-B1E842511DBE}" destId="{11FE54F3-3034-4B0B-9C26-61E39179378F}" srcOrd="2" destOrd="0" presId="urn:microsoft.com/office/officeart/2005/8/layout/list1"/>
    <dgm:cxn modelId="{16F6AB05-194E-40AF-87F3-366539CB622F}" type="presParOf" srcId="{52B7EE56-BB81-4E13-BC3D-B1E842511DBE}" destId="{88A78FAD-2052-40C2-AC41-EDE07A739533}" srcOrd="3" destOrd="0" presId="urn:microsoft.com/office/officeart/2005/8/layout/list1"/>
    <dgm:cxn modelId="{DA15AECE-605D-48C4-92B2-2B64364F68C7}" type="presParOf" srcId="{52B7EE56-BB81-4E13-BC3D-B1E842511DBE}" destId="{863CE807-D24A-4975-B9D7-F3CF9F4B48F4}" srcOrd="4" destOrd="0" presId="urn:microsoft.com/office/officeart/2005/8/layout/list1"/>
    <dgm:cxn modelId="{2AD05746-CD4A-4EC7-9DBD-CE1FE165C27B}" type="presParOf" srcId="{863CE807-D24A-4975-B9D7-F3CF9F4B48F4}" destId="{CDBD36B2-AC60-4B6F-8E41-827639B5C3AD}" srcOrd="0" destOrd="0" presId="urn:microsoft.com/office/officeart/2005/8/layout/list1"/>
    <dgm:cxn modelId="{C8E3E972-667B-4E53-9E4A-37D2324E1458}" type="presParOf" srcId="{863CE807-D24A-4975-B9D7-F3CF9F4B48F4}" destId="{60FF79FD-9AFD-4460-8C7C-85C4619C908F}" srcOrd="1" destOrd="0" presId="urn:microsoft.com/office/officeart/2005/8/layout/list1"/>
    <dgm:cxn modelId="{066FAC38-AB68-4231-A3E7-C33A015A408E}" type="presParOf" srcId="{52B7EE56-BB81-4E13-BC3D-B1E842511DBE}" destId="{54E05343-5E3F-42AC-874C-F6CBC2B080FD}" srcOrd="5" destOrd="0" presId="urn:microsoft.com/office/officeart/2005/8/layout/list1"/>
    <dgm:cxn modelId="{CBD5E68E-C55A-43E1-AA98-61EE49C0A821}" type="presParOf" srcId="{52B7EE56-BB81-4E13-BC3D-B1E842511DBE}" destId="{8CEC372B-F746-4578-8B1A-48ECD4A09B11}" srcOrd="6" destOrd="0" presId="urn:microsoft.com/office/officeart/2005/8/layout/list1"/>
    <dgm:cxn modelId="{E6397866-CA38-485E-B7CD-8D962EFBA7FD}" type="presParOf" srcId="{52B7EE56-BB81-4E13-BC3D-B1E842511DBE}" destId="{3A79FED1-AE5D-43CB-9D3B-DF893451028C}" srcOrd="7" destOrd="0" presId="urn:microsoft.com/office/officeart/2005/8/layout/list1"/>
    <dgm:cxn modelId="{EF64A9CD-B66C-4F36-8672-2094676F7668}" type="presParOf" srcId="{52B7EE56-BB81-4E13-BC3D-B1E842511DBE}" destId="{91E0AA06-25AA-476D-B241-556472FC5A86}" srcOrd="8" destOrd="0" presId="urn:microsoft.com/office/officeart/2005/8/layout/list1"/>
    <dgm:cxn modelId="{3233E82C-6AC9-477C-BAF5-916062DDE7BD}" type="presParOf" srcId="{91E0AA06-25AA-476D-B241-556472FC5A86}" destId="{B074BEB9-F57A-40B6-9838-53A8D9A0755B}" srcOrd="0" destOrd="0" presId="urn:microsoft.com/office/officeart/2005/8/layout/list1"/>
    <dgm:cxn modelId="{DF57C776-7673-4EDD-9B6E-9CE413FAB195}" type="presParOf" srcId="{91E0AA06-25AA-476D-B241-556472FC5A86}" destId="{D61E1527-2439-4F06-9916-8A02820656C4}" srcOrd="1" destOrd="0" presId="urn:microsoft.com/office/officeart/2005/8/layout/list1"/>
    <dgm:cxn modelId="{9A600420-92E2-4078-8B25-6606F261BD66}" type="presParOf" srcId="{52B7EE56-BB81-4E13-BC3D-B1E842511DBE}" destId="{628BD24E-422E-408D-88B3-D21347415F73}" srcOrd="9" destOrd="0" presId="urn:microsoft.com/office/officeart/2005/8/layout/list1"/>
    <dgm:cxn modelId="{0AB66854-C6B4-475A-A52A-9383B3E8FCDA}" type="presParOf" srcId="{52B7EE56-BB81-4E13-BC3D-B1E842511DBE}" destId="{E987E369-76F7-494C-AF69-FB2CBC79058E}" srcOrd="10" destOrd="0" presId="urn:microsoft.com/office/officeart/2005/8/layout/list1"/>
    <dgm:cxn modelId="{7423AD9A-B606-4EEC-90E3-F275347BCCF4}" type="presParOf" srcId="{52B7EE56-BB81-4E13-BC3D-B1E842511DBE}" destId="{05E0206B-26CF-4EEC-811D-AE8C30BC579C}" srcOrd="11" destOrd="0" presId="urn:microsoft.com/office/officeart/2005/8/layout/list1"/>
    <dgm:cxn modelId="{8EE98C34-362A-434F-862A-C899A0E1CEEB}" type="presParOf" srcId="{52B7EE56-BB81-4E13-BC3D-B1E842511DBE}" destId="{DBCD7287-FDC6-4035-8B2B-947B51488E84}" srcOrd="12" destOrd="0" presId="urn:microsoft.com/office/officeart/2005/8/layout/list1"/>
    <dgm:cxn modelId="{18F85927-752F-4E15-AB0A-EFC7A0A6BC3F}" type="presParOf" srcId="{DBCD7287-FDC6-4035-8B2B-947B51488E84}" destId="{FF1D7044-2C57-4654-9764-C174C114BD9C}" srcOrd="0" destOrd="0" presId="urn:microsoft.com/office/officeart/2005/8/layout/list1"/>
    <dgm:cxn modelId="{E258F8C5-4A75-4A48-A84E-C95A6E27810A}" type="presParOf" srcId="{DBCD7287-FDC6-4035-8B2B-947B51488E84}" destId="{87D6A0A4-88B2-4089-8A69-CDD236F1FFFF}" srcOrd="1" destOrd="0" presId="urn:microsoft.com/office/officeart/2005/8/layout/list1"/>
    <dgm:cxn modelId="{4D34F6CF-6AC7-4C3A-B78D-07548B4000A6}" type="presParOf" srcId="{52B7EE56-BB81-4E13-BC3D-B1E842511DBE}" destId="{91380719-8940-4B3E-8679-C4ACE3C33F70}" srcOrd="13" destOrd="0" presId="urn:microsoft.com/office/officeart/2005/8/layout/list1"/>
    <dgm:cxn modelId="{E26C948A-C8BE-4D7D-BFA8-76ECE3D31C6A}" type="presParOf" srcId="{52B7EE56-BB81-4E13-BC3D-B1E842511DBE}" destId="{4D86F96F-6984-4878-852F-DE048C1C1926}" srcOrd="14" destOrd="0" presId="urn:microsoft.com/office/officeart/2005/8/layout/list1"/>
    <dgm:cxn modelId="{5D4756FE-AC42-43BE-89C6-03433A0F0C9F}" type="presParOf" srcId="{52B7EE56-BB81-4E13-BC3D-B1E842511DBE}" destId="{B06D32DA-6DF1-4D22-9377-3C6BFC2CB886}" srcOrd="15" destOrd="0" presId="urn:microsoft.com/office/officeart/2005/8/layout/list1"/>
    <dgm:cxn modelId="{97166962-B78A-4B63-A3AA-833764E42A15}" type="presParOf" srcId="{52B7EE56-BB81-4E13-BC3D-B1E842511DBE}" destId="{DA6C486D-9691-4481-BDCD-6A18CB12B701}" srcOrd="16" destOrd="0" presId="urn:microsoft.com/office/officeart/2005/8/layout/list1"/>
    <dgm:cxn modelId="{B6DC6698-600B-4ABF-BD52-EE163D068378}" type="presParOf" srcId="{DA6C486D-9691-4481-BDCD-6A18CB12B701}" destId="{5C2E9855-66C8-415F-9766-57BB4324B955}" srcOrd="0" destOrd="0" presId="urn:microsoft.com/office/officeart/2005/8/layout/list1"/>
    <dgm:cxn modelId="{70538AEA-DA39-4C36-9EE1-60C0B987EC45}" type="presParOf" srcId="{DA6C486D-9691-4481-BDCD-6A18CB12B701}" destId="{56F91829-7499-4A38-A24D-1ACB52BE8992}" srcOrd="1" destOrd="0" presId="urn:microsoft.com/office/officeart/2005/8/layout/list1"/>
    <dgm:cxn modelId="{62859DF2-4136-4501-B6D7-B884160A7B41}" type="presParOf" srcId="{52B7EE56-BB81-4E13-BC3D-B1E842511DBE}" destId="{F5269175-A51A-4892-9B85-4A0ECDE1912F}" srcOrd="17" destOrd="0" presId="urn:microsoft.com/office/officeart/2005/8/layout/list1"/>
    <dgm:cxn modelId="{E4475BC0-5118-4D0B-914C-AED14366DCFF}" type="presParOf" srcId="{52B7EE56-BB81-4E13-BC3D-B1E842511DBE}" destId="{E3315F5F-1A6F-410A-8467-655454EF5BFF}"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63BCB5-E754-4AC8-A627-1EFDDC6EC1B5}">
      <dsp:nvSpPr>
        <dsp:cNvPr id="0" name=""/>
        <dsp:cNvSpPr/>
      </dsp:nvSpPr>
      <dsp:spPr>
        <a:xfrm>
          <a:off x="1512371" y="0"/>
          <a:ext cx="4525963" cy="4525963"/>
        </a:xfrm>
        <a:prstGeom prst="triangl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75F23C7B-2274-42A7-8650-087CFD16049C}">
      <dsp:nvSpPr>
        <dsp:cNvPr id="0" name=""/>
        <dsp:cNvSpPr/>
      </dsp:nvSpPr>
      <dsp:spPr>
        <a:xfrm>
          <a:off x="3775352" y="453038"/>
          <a:ext cx="2941875" cy="804419"/>
        </a:xfrm>
        <a:prstGeom prst="round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en-IN" sz="2800" kern="1200" dirty="0"/>
            <a:t>Reversible </a:t>
          </a:r>
          <a:r>
            <a:rPr lang="en-IN" sz="2800" kern="1200" dirty="0" err="1"/>
            <a:t>pulpitis</a:t>
          </a:r>
          <a:endParaRPr lang="en-IN" sz="2800" kern="1200" dirty="0"/>
        </a:p>
      </dsp:txBody>
      <dsp:txXfrm>
        <a:off x="3814620" y="492306"/>
        <a:ext cx="2863339" cy="725883"/>
      </dsp:txXfrm>
    </dsp:sp>
    <dsp:sp modelId="{AEFA0640-90CD-4877-90CE-4CDF876072A3}">
      <dsp:nvSpPr>
        <dsp:cNvPr id="0" name=""/>
        <dsp:cNvSpPr/>
      </dsp:nvSpPr>
      <dsp:spPr>
        <a:xfrm>
          <a:off x="3775352" y="1358009"/>
          <a:ext cx="2941875" cy="804419"/>
        </a:xfrm>
        <a:prstGeom prst="roundRect">
          <a:avLst/>
        </a:prstGeom>
        <a:solidFill>
          <a:schemeClr val="lt1">
            <a:alpha val="90000"/>
            <a:hueOff val="0"/>
            <a:satOff val="0"/>
            <a:lumOff val="0"/>
            <a:alphaOff val="0"/>
          </a:schemeClr>
        </a:solidFill>
        <a:ln w="9525" cap="flat" cmpd="sng" algn="ctr">
          <a:solidFill>
            <a:schemeClr val="accent2">
              <a:hueOff val="1560506"/>
              <a:satOff val="-1946"/>
              <a:lumOff val="458"/>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en-IN" sz="2800" kern="1200" dirty="0"/>
            <a:t>Irreversible </a:t>
          </a:r>
          <a:r>
            <a:rPr lang="en-IN" sz="2800" kern="1200" dirty="0" err="1"/>
            <a:t>pulpitis</a:t>
          </a:r>
          <a:endParaRPr lang="en-IN" sz="2800" kern="1200" dirty="0"/>
        </a:p>
      </dsp:txBody>
      <dsp:txXfrm>
        <a:off x="3814620" y="1397277"/>
        <a:ext cx="2863339" cy="725883"/>
      </dsp:txXfrm>
    </dsp:sp>
    <dsp:sp modelId="{E53D6F0C-B0B5-48E7-8DE5-A76257B3AEE0}">
      <dsp:nvSpPr>
        <dsp:cNvPr id="0" name=""/>
        <dsp:cNvSpPr/>
      </dsp:nvSpPr>
      <dsp:spPr>
        <a:xfrm>
          <a:off x="3775352" y="2262981"/>
          <a:ext cx="2941875" cy="804419"/>
        </a:xfrm>
        <a:prstGeom prst="roundRect">
          <a:avLst/>
        </a:prstGeom>
        <a:solidFill>
          <a:schemeClr val="lt1">
            <a:alpha val="90000"/>
            <a:hueOff val="0"/>
            <a:satOff val="0"/>
            <a:lumOff val="0"/>
            <a:alphaOff val="0"/>
          </a:schemeClr>
        </a:solidFill>
        <a:ln w="9525" cap="flat" cmpd="sng" algn="ctr">
          <a:solidFill>
            <a:schemeClr val="accent2">
              <a:hueOff val="3121013"/>
              <a:satOff val="-3893"/>
              <a:lumOff val="915"/>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en-IN" sz="2800" kern="1200" dirty="0" err="1"/>
            <a:t>Hyperplastic</a:t>
          </a:r>
          <a:r>
            <a:rPr lang="en-IN" sz="2800" kern="1200" dirty="0"/>
            <a:t> </a:t>
          </a:r>
          <a:r>
            <a:rPr lang="en-IN" sz="2800" kern="1200" dirty="0" err="1"/>
            <a:t>pulpitis</a:t>
          </a:r>
          <a:endParaRPr lang="en-IN" sz="2800" kern="1200" dirty="0"/>
        </a:p>
      </dsp:txBody>
      <dsp:txXfrm>
        <a:off x="3814620" y="2302249"/>
        <a:ext cx="2863339" cy="725883"/>
      </dsp:txXfrm>
    </dsp:sp>
    <dsp:sp modelId="{A81308E4-38EF-47C7-94E7-074C1081BEF0}">
      <dsp:nvSpPr>
        <dsp:cNvPr id="0" name=""/>
        <dsp:cNvSpPr/>
      </dsp:nvSpPr>
      <dsp:spPr>
        <a:xfrm>
          <a:off x="3775352" y="3167953"/>
          <a:ext cx="2941875" cy="804419"/>
        </a:xfrm>
        <a:prstGeom prst="roundRect">
          <a:avLst/>
        </a:prstGeom>
        <a:solidFill>
          <a:schemeClr val="lt1">
            <a:alpha val="90000"/>
            <a:hueOff val="0"/>
            <a:satOff val="0"/>
            <a:lumOff val="0"/>
            <a:alphaOff val="0"/>
          </a:schemeClr>
        </a:solidFill>
        <a:ln w="9525" cap="flat" cmpd="sng" algn="ctr">
          <a:solidFill>
            <a:schemeClr val="accent2">
              <a:hueOff val="4681519"/>
              <a:satOff val="-5839"/>
              <a:lumOff val="1373"/>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en-IN" sz="2800" kern="1200" dirty="0" err="1"/>
            <a:t>Pulpal</a:t>
          </a:r>
          <a:r>
            <a:rPr lang="en-IN" sz="2800" kern="1200" dirty="0"/>
            <a:t> necrosis</a:t>
          </a:r>
        </a:p>
      </dsp:txBody>
      <dsp:txXfrm>
        <a:off x="3814620" y="3207221"/>
        <a:ext cx="2863339" cy="7258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52CD73-DD8D-41DB-878B-14D79EFD00A1}">
      <dsp:nvSpPr>
        <dsp:cNvPr id="0" name=""/>
        <dsp:cNvSpPr/>
      </dsp:nvSpPr>
      <dsp:spPr>
        <a:xfrm>
          <a:off x="0" y="4843097"/>
          <a:ext cx="8229600" cy="1059551"/>
        </a:xfrm>
        <a:prstGeom prst="rect">
          <a:avLst/>
        </a:prstGeom>
        <a:gradFill rotWithShape="0">
          <a:gsLst>
            <a:gs pos="0">
              <a:schemeClr val="accent2">
                <a:shade val="80000"/>
                <a:hueOff val="0"/>
                <a:satOff val="0"/>
                <a:lumOff val="0"/>
                <a:alphaOff val="0"/>
                <a:shade val="51000"/>
                <a:satMod val="130000"/>
              </a:schemeClr>
            </a:gs>
            <a:gs pos="80000">
              <a:schemeClr val="accent2">
                <a:shade val="80000"/>
                <a:hueOff val="0"/>
                <a:satOff val="0"/>
                <a:lumOff val="0"/>
                <a:alphaOff val="0"/>
                <a:shade val="93000"/>
                <a:satMod val="130000"/>
              </a:schemeClr>
            </a:gs>
            <a:gs pos="100000">
              <a:schemeClr val="accent2">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en-IN" sz="1800" b="1" kern="1200" dirty="0">
              <a:solidFill>
                <a:schemeClr val="tx1"/>
              </a:solidFill>
            </a:rPr>
            <a:t>The response rapidly disappears after removal of the stimulus. The reversibility of inflammation and symptoms, without permanent </a:t>
          </a:r>
          <a:r>
            <a:rPr lang="en-IN" sz="1800" b="1" kern="1200" dirty="0" err="1">
              <a:solidFill>
                <a:schemeClr val="tx1"/>
              </a:solidFill>
            </a:rPr>
            <a:t>pulpal</a:t>
          </a:r>
          <a:r>
            <a:rPr lang="en-IN" sz="1800" b="1" kern="1200" dirty="0">
              <a:solidFill>
                <a:schemeClr val="tx1"/>
              </a:solidFill>
            </a:rPr>
            <a:t> damage..... </a:t>
          </a:r>
          <a:r>
            <a:rPr lang="en-IN" sz="1800" b="1" i="1" kern="1200" dirty="0">
              <a:solidFill>
                <a:schemeClr val="bg1"/>
              </a:solidFill>
            </a:rPr>
            <a:t>REVERSIBLE PULPITIS </a:t>
          </a:r>
          <a:endParaRPr lang="en-IN" sz="1800" b="1" kern="1200" dirty="0">
            <a:solidFill>
              <a:schemeClr val="tx1"/>
            </a:solidFill>
          </a:endParaRPr>
        </a:p>
      </dsp:txBody>
      <dsp:txXfrm>
        <a:off x="0" y="4843097"/>
        <a:ext cx="8229600" cy="1059551"/>
      </dsp:txXfrm>
    </dsp:sp>
    <dsp:sp modelId="{15187773-DEE6-4970-89DE-26468D71A388}">
      <dsp:nvSpPr>
        <dsp:cNvPr id="0" name=""/>
        <dsp:cNvSpPr/>
      </dsp:nvSpPr>
      <dsp:spPr>
        <a:xfrm rot="10800000">
          <a:off x="0" y="3229400"/>
          <a:ext cx="8229600" cy="1629589"/>
        </a:xfrm>
        <a:prstGeom prst="upArrowCallout">
          <a:avLst/>
        </a:prstGeom>
        <a:gradFill rotWithShape="0">
          <a:gsLst>
            <a:gs pos="0">
              <a:schemeClr val="accent2">
                <a:shade val="80000"/>
                <a:hueOff val="-11957"/>
                <a:satOff val="-1341"/>
                <a:lumOff val="8560"/>
                <a:alphaOff val="0"/>
                <a:shade val="51000"/>
                <a:satMod val="130000"/>
              </a:schemeClr>
            </a:gs>
            <a:gs pos="80000">
              <a:schemeClr val="accent2">
                <a:shade val="80000"/>
                <a:hueOff val="-11957"/>
                <a:satOff val="-1341"/>
                <a:lumOff val="8560"/>
                <a:alphaOff val="0"/>
                <a:shade val="93000"/>
                <a:satMod val="130000"/>
              </a:schemeClr>
            </a:gs>
            <a:gs pos="100000">
              <a:schemeClr val="accent2">
                <a:shade val="80000"/>
                <a:hueOff val="-11957"/>
                <a:satOff val="-1341"/>
                <a:lumOff val="856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en-IN" sz="1800" b="1" kern="1200" dirty="0">
              <a:solidFill>
                <a:schemeClr val="tx1"/>
              </a:solidFill>
            </a:rPr>
            <a:t>The application of a thermal stimulus results in a brief, painful response that varies in intensity from mild to severe.</a:t>
          </a:r>
        </a:p>
      </dsp:txBody>
      <dsp:txXfrm rot="10800000">
        <a:off x="0" y="3229400"/>
        <a:ext cx="8229600" cy="1058858"/>
      </dsp:txXfrm>
    </dsp:sp>
    <dsp:sp modelId="{C6C4CFFB-39D8-440B-BD8B-F3ECF718B440}">
      <dsp:nvSpPr>
        <dsp:cNvPr id="0" name=""/>
        <dsp:cNvSpPr/>
      </dsp:nvSpPr>
      <dsp:spPr>
        <a:xfrm rot="10800000">
          <a:off x="0" y="1615704"/>
          <a:ext cx="8229600" cy="1629589"/>
        </a:xfrm>
        <a:prstGeom prst="upArrowCallout">
          <a:avLst/>
        </a:prstGeom>
        <a:gradFill rotWithShape="0">
          <a:gsLst>
            <a:gs pos="0">
              <a:schemeClr val="accent2">
                <a:shade val="80000"/>
                <a:hueOff val="-23915"/>
                <a:satOff val="-2683"/>
                <a:lumOff val="17120"/>
                <a:alphaOff val="0"/>
                <a:shade val="51000"/>
                <a:satMod val="130000"/>
              </a:schemeClr>
            </a:gs>
            <a:gs pos="80000">
              <a:schemeClr val="accent2">
                <a:shade val="80000"/>
                <a:hueOff val="-23915"/>
                <a:satOff val="-2683"/>
                <a:lumOff val="17120"/>
                <a:alphaOff val="0"/>
                <a:shade val="93000"/>
                <a:satMod val="130000"/>
              </a:schemeClr>
            </a:gs>
            <a:gs pos="100000">
              <a:schemeClr val="accent2">
                <a:shade val="80000"/>
                <a:hueOff val="-23915"/>
                <a:satOff val="-2683"/>
                <a:lumOff val="1712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en-IN" sz="1800" b="1" kern="1200" dirty="0">
              <a:solidFill>
                <a:schemeClr val="tx1"/>
              </a:solidFill>
            </a:rPr>
            <a:t>A transient hypersensitivity to thermal stimuli is the most common symptom noted. </a:t>
          </a:r>
        </a:p>
      </dsp:txBody>
      <dsp:txXfrm rot="10800000">
        <a:off x="0" y="1615704"/>
        <a:ext cx="8229600" cy="1058858"/>
      </dsp:txXfrm>
    </dsp:sp>
    <dsp:sp modelId="{EF96C9E0-AEC0-4CAB-9ED4-A6CAC093EE2A}">
      <dsp:nvSpPr>
        <dsp:cNvPr id="0" name=""/>
        <dsp:cNvSpPr/>
      </dsp:nvSpPr>
      <dsp:spPr>
        <a:xfrm rot="10800000">
          <a:off x="0" y="2007"/>
          <a:ext cx="8229600" cy="1629589"/>
        </a:xfrm>
        <a:prstGeom prst="upArrowCallout">
          <a:avLst/>
        </a:prstGeom>
        <a:gradFill rotWithShape="0">
          <a:gsLst>
            <a:gs pos="0">
              <a:schemeClr val="accent2">
                <a:shade val="80000"/>
                <a:hueOff val="-35872"/>
                <a:satOff val="-4024"/>
                <a:lumOff val="25680"/>
                <a:alphaOff val="0"/>
                <a:shade val="51000"/>
                <a:satMod val="130000"/>
              </a:schemeClr>
            </a:gs>
            <a:gs pos="80000">
              <a:schemeClr val="accent2">
                <a:shade val="80000"/>
                <a:hueOff val="-35872"/>
                <a:satOff val="-4024"/>
                <a:lumOff val="25680"/>
                <a:alphaOff val="0"/>
                <a:shade val="93000"/>
                <a:satMod val="130000"/>
              </a:schemeClr>
            </a:gs>
            <a:gs pos="100000">
              <a:schemeClr val="accent2">
                <a:shade val="80000"/>
                <a:hueOff val="-35872"/>
                <a:satOff val="-4024"/>
                <a:lumOff val="2568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en-IN" sz="1800" b="1" kern="1200" dirty="0">
              <a:solidFill>
                <a:schemeClr val="tx1"/>
              </a:solidFill>
            </a:rPr>
            <a:t>Minor injury such as periodontal root </a:t>
          </a:r>
          <a:r>
            <a:rPr lang="en-IN" sz="1800" b="1" kern="1200" dirty="0" err="1">
              <a:solidFill>
                <a:schemeClr val="tx1"/>
              </a:solidFill>
            </a:rPr>
            <a:t>planing</a:t>
          </a:r>
          <a:r>
            <a:rPr lang="en-IN" sz="1800" b="1" kern="1200" dirty="0">
              <a:solidFill>
                <a:schemeClr val="tx1"/>
              </a:solidFill>
            </a:rPr>
            <a:t> or the conservative preparation of a tooth for a restoration may lead to </a:t>
          </a:r>
          <a:r>
            <a:rPr lang="en-IN" sz="1800" b="1" kern="1200" dirty="0" err="1">
              <a:solidFill>
                <a:schemeClr val="tx1"/>
              </a:solidFill>
            </a:rPr>
            <a:t>pulpal</a:t>
          </a:r>
          <a:r>
            <a:rPr lang="en-IN" sz="1800" b="1" kern="1200" dirty="0">
              <a:solidFill>
                <a:schemeClr val="tx1"/>
              </a:solidFill>
            </a:rPr>
            <a:t> symptoms.</a:t>
          </a:r>
        </a:p>
      </dsp:txBody>
      <dsp:txXfrm rot="10800000">
        <a:off x="0" y="2007"/>
        <a:ext cx="8229600" cy="10588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FC4886-3B98-47F5-89C1-C851BF44F059}">
      <dsp:nvSpPr>
        <dsp:cNvPr id="0" name=""/>
        <dsp:cNvSpPr/>
      </dsp:nvSpPr>
      <dsp:spPr>
        <a:xfrm>
          <a:off x="0" y="4397558"/>
          <a:ext cx="8229600" cy="962078"/>
        </a:xfrm>
        <a:prstGeom prst="rect">
          <a:avLst/>
        </a:prstGeom>
        <a:gradFill rotWithShape="0">
          <a:gsLst>
            <a:gs pos="0">
              <a:schemeClr val="accent3">
                <a:shade val="80000"/>
                <a:hueOff val="0"/>
                <a:satOff val="0"/>
                <a:lumOff val="0"/>
                <a:alphaOff val="0"/>
                <a:shade val="51000"/>
                <a:satMod val="130000"/>
              </a:schemeClr>
            </a:gs>
            <a:gs pos="80000">
              <a:schemeClr val="accent3">
                <a:shade val="80000"/>
                <a:hueOff val="0"/>
                <a:satOff val="0"/>
                <a:lumOff val="0"/>
                <a:alphaOff val="0"/>
                <a:shade val="93000"/>
                <a:satMod val="130000"/>
              </a:schemeClr>
            </a:gs>
            <a:gs pos="100000">
              <a:schemeClr val="accent3">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just" defTabSz="889000" rtl="0">
            <a:lnSpc>
              <a:spcPct val="90000"/>
            </a:lnSpc>
            <a:spcBef>
              <a:spcPct val="0"/>
            </a:spcBef>
            <a:spcAft>
              <a:spcPct val="35000"/>
            </a:spcAft>
            <a:buNone/>
          </a:pPr>
          <a:r>
            <a:rPr lang="en-IN" sz="2000" b="1" kern="1200" dirty="0">
              <a:solidFill>
                <a:schemeClr val="tx1"/>
              </a:solidFill>
            </a:rPr>
            <a:t>Irreversible </a:t>
          </a:r>
          <a:r>
            <a:rPr lang="en-IN" sz="2000" b="1" kern="1200" dirty="0" err="1">
              <a:solidFill>
                <a:schemeClr val="tx1"/>
              </a:solidFill>
            </a:rPr>
            <a:t>pulpitis</a:t>
          </a:r>
          <a:r>
            <a:rPr lang="en-IN" sz="2000" b="1" kern="1200" dirty="0">
              <a:solidFill>
                <a:schemeClr val="tx1"/>
              </a:solidFill>
            </a:rPr>
            <a:t> ultimately leads to </a:t>
          </a:r>
          <a:r>
            <a:rPr lang="en-IN" sz="2000" b="1" kern="1200" dirty="0">
              <a:solidFill>
                <a:srgbClr val="FF0000"/>
              </a:solidFill>
            </a:rPr>
            <a:t>LOSS OF PULPAL VITALITY (NECROSIS).</a:t>
          </a:r>
        </a:p>
      </dsp:txBody>
      <dsp:txXfrm>
        <a:off x="0" y="4397558"/>
        <a:ext cx="8229600" cy="962078"/>
      </dsp:txXfrm>
    </dsp:sp>
    <dsp:sp modelId="{4E0CFC51-CB0C-4B21-A51F-6EA11DF7F5F1}">
      <dsp:nvSpPr>
        <dsp:cNvPr id="0" name=""/>
        <dsp:cNvSpPr/>
      </dsp:nvSpPr>
      <dsp:spPr>
        <a:xfrm rot="10800000">
          <a:off x="0" y="2932312"/>
          <a:ext cx="8229600" cy="1479676"/>
        </a:xfrm>
        <a:prstGeom prst="upArrowCallout">
          <a:avLst/>
        </a:prstGeom>
        <a:gradFill rotWithShape="0">
          <a:gsLst>
            <a:gs pos="0">
              <a:schemeClr val="accent3">
                <a:shade val="80000"/>
                <a:hueOff val="72969"/>
                <a:satOff val="-477"/>
                <a:lumOff val="8185"/>
                <a:alphaOff val="0"/>
                <a:shade val="51000"/>
                <a:satMod val="130000"/>
              </a:schemeClr>
            </a:gs>
            <a:gs pos="80000">
              <a:schemeClr val="accent3">
                <a:shade val="80000"/>
                <a:hueOff val="72969"/>
                <a:satOff val="-477"/>
                <a:lumOff val="8185"/>
                <a:alphaOff val="0"/>
                <a:shade val="93000"/>
                <a:satMod val="130000"/>
              </a:schemeClr>
            </a:gs>
            <a:gs pos="100000">
              <a:schemeClr val="accent3">
                <a:shade val="80000"/>
                <a:hueOff val="72969"/>
                <a:satOff val="-477"/>
                <a:lumOff val="818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just" defTabSz="889000" rtl="0">
            <a:lnSpc>
              <a:spcPct val="90000"/>
            </a:lnSpc>
            <a:spcBef>
              <a:spcPct val="0"/>
            </a:spcBef>
            <a:spcAft>
              <a:spcPct val="35000"/>
            </a:spcAft>
            <a:buNone/>
          </a:pPr>
          <a:r>
            <a:rPr lang="en-IN" sz="2000" b="1" kern="1200" dirty="0">
              <a:solidFill>
                <a:schemeClr val="tx1"/>
              </a:solidFill>
            </a:rPr>
            <a:t>The patient may have no symptoms or may have intermittent or continuous episodes of spontaneous pain. </a:t>
          </a:r>
        </a:p>
      </dsp:txBody>
      <dsp:txXfrm rot="10800000">
        <a:off x="0" y="2932312"/>
        <a:ext cx="8229600" cy="961449"/>
      </dsp:txXfrm>
    </dsp:sp>
    <dsp:sp modelId="{9EF2BB8C-A6D3-48E7-9FAB-E9BE646159B2}">
      <dsp:nvSpPr>
        <dsp:cNvPr id="0" name=""/>
        <dsp:cNvSpPr/>
      </dsp:nvSpPr>
      <dsp:spPr>
        <a:xfrm rot="10800000">
          <a:off x="0" y="1467067"/>
          <a:ext cx="8229600" cy="1479676"/>
        </a:xfrm>
        <a:prstGeom prst="upArrowCallout">
          <a:avLst/>
        </a:prstGeom>
        <a:gradFill rotWithShape="0">
          <a:gsLst>
            <a:gs pos="0">
              <a:schemeClr val="accent3">
                <a:shade val="80000"/>
                <a:hueOff val="145938"/>
                <a:satOff val="-954"/>
                <a:lumOff val="16369"/>
                <a:alphaOff val="0"/>
                <a:shade val="51000"/>
                <a:satMod val="130000"/>
              </a:schemeClr>
            </a:gs>
            <a:gs pos="80000">
              <a:schemeClr val="accent3">
                <a:shade val="80000"/>
                <a:hueOff val="145938"/>
                <a:satOff val="-954"/>
                <a:lumOff val="16369"/>
                <a:alphaOff val="0"/>
                <a:shade val="93000"/>
                <a:satMod val="130000"/>
              </a:schemeClr>
            </a:gs>
            <a:gs pos="100000">
              <a:schemeClr val="accent3">
                <a:shade val="80000"/>
                <a:hueOff val="145938"/>
                <a:satOff val="-954"/>
                <a:lumOff val="1636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just" defTabSz="889000" rtl="0">
            <a:lnSpc>
              <a:spcPct val="90000"/>
            </a:lnSpc>
            <a:spcBef>
              <a:spcPct val="0"/>
            </a:spcBef>
            <a:spcAft>
              <a:spcPct val="35000"/>
            </a:spcAft>
            <a:buNone/>
          </a:pPr>
          <a:r>
            <a:rPr lang="en-IN" sz="2000" b="1" kern="1200" dirty="0">
              <a:solidFill>
                <a:schemeClr val="tx1"/>
              </a:solidFill>
            </a:rPr>
            <a:t>This progression has been described as </a:t>
          </a:r>
          <a:r>
            <a:rPr lang="en-IN" sz="2000" b="1" kern="1200" dirty="0">
              <a:solidFill>
                <a:srgbClr val="FF0000"/>
              </a:solidFill>
            </a:rPr>
            <a:t>IRREVERSIBLE PULPITIS</a:t>
          </a:r>
        </a:p>
      </dsp:txBody>
      <dsp:txXfrm rot="10800000">
        <a:off x="0" y="1467067"/>
        <a:ext cx="8229600" cy="961449"/>
      </dsp:txXfrm>
    </dsp:sp>
    <dsp:sp modelId="{574379B3-1C8D-4EFA-A89F-31EB28478001}">
      <dsp:nvSpPr>
        <dsp:cNvPr id="0" name=""/>
        <dsp:cNvSpPr/>
      </dsp:nvSpPr>
      <dsp:spPr>
        <a:xfrm rot="10800000">
          <a:off x="0" y="1822"/>
          <a:ext cx="8229600" cy="1479676"/>
        </a:xfrm>
        <a:prstGeom prst="upArrowCallout">
          <a:avLst/>
        </a:prstGeom>
        <a:gradFill rotWithShape="0">
          <a:gsLst>
            <a:gs pos="0">
              <a:schemeClr val="accent3">
                <a:shade val="80000"/>
                <a:hueOff val="218907"/>
                <a:satOff val="-1431"/>
                <a:lumOff val="24554"/>
                <a:alphaOff val="0"/>
                <a:shade val="51000"/>
                <a:satMod val="130000"/>
              </a:schemeClr>
            </a:gs>
            <a:gs pos="80000">
              <a:schemeClr val="accent3">
                <a:shade val="80000"/>
                <a:hueOff val="218907"/>
                <a:satOff val="-1431"/>
                <a:lumOff val="24554"/>
                <a:alphaOff val="0"/>
                <a:shade val="93000"/>
                <a:satMod val="130000"/>
              </a:schemeClr>
            </a:gs>
            <a:gs pos="100000">
              <a:schemeClr val="accent3">
                <a:shade val="80000"/>
                <a:hueOff val="218907"/>
                <a:satOff val="-1431"/>
                <a:lumOff val="2455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just" defTabSz="889000" rtl="0">
            <a:lnSpc>
              <a:spcPct val="90000"/>
            </a:lnSpc>
            <a:spcBef>
              <a:spcPct val="0"/>
            </a:spcBef>
            <a:spcAft>
              <a:spcPct val="35000"/>
            </a:spcAft>
            <a:buNone/>
          </a:pPr>
          <a:r>
            <a:rPr lang="en-IN" sz="2000" b="1" kern="1200" dirty="0">
              <a:solidFill>
                <a:schemeClr val="tx1"/>
              </a:solidFill>
            </a:rPr>
            <a:t>If the pulp is affected to the point that the inflammatory lesion cannot be resolved, even though the source of the trauma is eliminated, a progressive degeneration of the pulp results. </a:t>
          </a:r>
        </a:p>
      </dsp:txBody>
      <dsp:txXfrm rot="10800000">
        <a:off x="0" y="1822"/>
        <a:ext cx="8229600" cy="96144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55F602-F4CD-4C97-AC80-E799531BF80C}">
      <dsp:nvSpPr>
        <dsp:cNvPr id="0" name=""/>
        <dsp:cNvSpPr/>
      </dsp:nvSpPr>
      <dsp:spPr>
        <a:xfrm>
          <a:off x="0" y="0"/>
          <a:ext cx="4525963" cy="4525963"/>
        </a:xfrm>
        <a:prstGeom prst="pie">
          <a:avLst>
            <a:gd name="adj1" fmla="val 5400000"/>
            <a:gd name="adj2" fmla="val 1620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1B00CCBF-CAF4-4F8A-9197-F8AD4D290A86}">
      <dsp:nvSpPr>
        <dsp:cNvPr id="0" name=""/>
        <dsp:cNvSpPr/>
      </dsp:nvSpPr>
      <dsp:spPr>
        <a:xfrm>
          <a:off x="2262981" y="0"/>
          <a:ext cx="5966618" cy="4525963"/>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en-IN" sz="2800" b="1" kern="1200" dirty="0">
              <a:solidFill>
                <a:srgbClr val="00B050"/>
              </a:solidFill>
            </a:rPr>
            <a:t>Acute apical </a:t>
          </a:r>
          <a:r>
            <a:rPr lang="en-IN" sz="2800" b="1" kern="1200" dirty="0" err="1">
              <a:solidFill>
                <a:srgbClr val="00B050"/>
              </a:solidFill>
            </a:rPr>
            <a:t>periodontitis</a:t>
          </a:r>
          <a:r>
            <a:rPr lang="en-IN" sz="2800" b="1" kern="1200" dirty="0">
              <a:solidFill>
                <a:srgbClr val="00B050"/>
              </a:solidFill>
            </a:rPr>
            <a:t> </a:t>
          </a:r>
        </a:p>
      </dsp:txBody>
      <dsp:txXfrm>
        <a:off x="2262981" y="0"/>
        <a:ext cx="5966618" cy="724154"/>
      </dsp:txXfrm>
    </dsp:sp>
    <dsp:sp modelId="{5238BA21-A83B-4332-807F-EEE792961D73}">
      <dsp:nvSpPr>
        <dsp:cNvPr id="0" name=""/>
        <dsp:cNvSpPr/>
      </dsp:nvSpPr>
      <dsp:spPr>
        <a:xfrm>
          <a:off x="475226" y="724154"/>
          <a:ext cx="3575510" cy="3575510"/>
        </a:xfrm>
        <a:prstGeom prst="pie">
          <a:avLst>
            <a:gd name="adj1" fmla="val 5400000"/>
            <a:gd name="adj2" fmla="val 16200000"/>
          </a:avLst>
        </a:prstGeom>
        <a:gradFill rotWithShape="0">
          <a:gsLst>
            <a:gs pos="0">
              <a:schemeClr val="accent4">
                <a:hueOff val="-1116192"/>
                <a:satOff val="6725"/>
                <a:lumOff val="539"/>
                <a:alphaOff val="0"/>
                <a:shade val="51000"/>
                <a:satMod val="130000"/>
              </a:schemeClr>
            </a:gs>
            <a:gs pos="80000">
              <a:schemeClr val="accent4">
                <a:hueOff val="-1116192"/>
                <a:satOff val="6725"/>
                <a:lumOff val="539"/>
                <a:alphaOff val="0"/>
                <a:shade val="93000"/>
                <a:satMod val="130000"/>
              </a:schemeClr>
            </a:gs>
            <a:gs pos="100000">
              <a:schemeClr val="accent4">
                <a:hueOff val="-1116192"/>
                <a:satOff val="6725"/>
                <a:lumOff val="53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7B0C7E45-4ABC-4C37-AB9F-CFB2BCCEA81C}">
      <dsp:nvSpPr>
        <dsp:cNvPr id="0" name=""/>
        <dsp:cNvSpPr/>
      </dsp:nvSpPr>
      <dsp:spPr>
        <a:xfrm>
          <a:off x="2262981" y="724154"/>
          <a:ext cx="5966618" cy="3575510"/>
        </a:xfrm>
        <a:prstGeom prst="rect">
          <a:avLst/>
        </a:prstGeom>
        <a:solidFill>
          <a:schemeClr val="lt1">
            <a:alpha val="90000"/>
            <a:hueOff val="0"/>
            <a:satOff val="0"/>
            <a:lumOff val="0"/>
            <a:alphaOff val="0"/>
          </a:schemeClr>
        </a:solidFill>
        <a:ln w="9525" cap="flat" cmpd="sng" algn="ctr">
          <a:solidFill>
            <a:schemeClr val="accent4">
              <a:hueOff val="-1116192"/>
              <a:satOff val="6725"/>
              <a:lumOff val="539"/>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en-IN" sz="2800" b="1" kern="1200" dirty="0">
              <a:solidFill>
                <a:srgbClr val="00B050"/>
              </a:solidFill>
            </a:rPr>
            <a:t>Chronic apical </a:t>
          </a:r>
          <a:r>
            <a:rPr lang="en-IN" sz="2800" b="1" kern="1200" dirty="0" err="1">
              <a:solidFill>
                <a:srgbClr val="00B050"/>
              </a:solidFill>
            </a:rPr>
            <a:t>periodontitis</a:t>
          </a:r>
          <a:r>
            <a:rPr lang="en-IN" sz="2800" b="1" kern="1200" dirty="0">
              <a:solidFill>
                <a:srgbClr val="00B050"/>
              </a:solidFill>
            </a:rPr>
            <a:t> </a:t>
          </a:r>
        </a:p>
      </dsp:txBody>
      <dsp:txXfrm>
        <a:off x="2262981" y="724154"/>
        <a:ext cx="5966618" cy="724154"/>
      </dsp:txXfrm>
    </dsp:sp>
    <dsp:sp modelId="{D97E84D5-1974-4769-AD3B-3B880923C3F0}">
      <dsp:nvSpPr>
        <dsp:cNvPr id="0" name=""/>
        <dsp:cNvSpPr/>
      </dsp:nvSpPr>
      <dsp:spPr>
        <a:xfrm>
          <a:off x="950452" y="1448308"/>
          <a:ext cx="2625058" cy="2625058"/>
        </a:xfrm>
        <a:prstGeom prst="pie">
          <a:avLst>
            <a:gd name="adj1" fmla="val 5400000"/>
            <a:gd name="adj2" fmla="val 16200000"/>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3A39839B-3D88-4414-8B0D-E42AFD087149}">
      <dsp:nvSpPr>
        <dsp:cNvPr id="0" name=""/>
        <dsp:cNvSpPr/>
      </dsp:nvSpPr>
      <dsp:spPr>
        <a:xfrm>
          <a:off x="2262981" y="1448308"/>
          <a:ext cx="5966618" cy="2625058"/>
        </a:xfrm>
        <a:prstGeom prst="rect">
          <a:avLst/>
        </a:prstGeom>
        <a:solidFill>
          <a:schemeClr val="lt1">
            <a:alpha val="90000"/>
            <a:hueOff val="0"/>
            <a:satOff val="0"/>
            <a:lumOff val="0"/>
            <a:alphaOff val="0"/>
          </a:schemeClr>
        </a:solidFill>
        <a:ln w="9525" cap="flat" cmpd="sng" algn="ctr">
          <a:solidFill>
            <a:schemeClr val="accent4">
              <a:hueOff val="-2232385"/>
              <a:satOff val="13449"/>
              <a:lumOff val="1078"/>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en-IN" sz="2800" b="1" kern="1200" dirty="0">
              <a:solidFill>
                <a:srgbClr val="00B050"/>
              </a:solidFill>
            </a:rPr>
            <a:t>Condensing </a:t>
          </a:r>
          <a:r>
            <a:rPr lang="en-IN" sz="2800" b="1" kern="1200" dirty="0" err="1">
              <a:solidFill>
                <a:srgbClr val="00B050"/>
              </a:solidFill>
            </a:rPr>
            <a:t>osteitis</a:t>
          </a:r>
          <a:r>
            <a:rPr lang="en-IN" sz="2800" b="1" kern="1200" dirty="0">
              <a:solidFill>
                <a:srgbClr val="00B050"/>
              </a:solidFill>
            </a:rPr>
            <a:t> </a:t>
          </a:r>
        </a:p>
      </dsp:txBody>
      <dsp:txXfrm>
        <a:off x="2262981" y="1448308"/>
        <a:ext cx="5966618" cy="724154"/>
      </dsp:txXfrm>
    </dsp:sp>
    <dsp:sp modelId="{20422EEA-1EEE-41A2-B38E-B30451A959B6}">
      <dsp:nvSpPr>
        <dsp:cNvPr id="0" name=""/>
        <dsp:cNvSpPr/>
      </dsp:nvSpPr>
      <dsp:spPr>
        <a:xfrm>
          <a:off x="1425678" y="2172462"/>
          <a:ext cx="1674606" cy="1674606"/>
        </a:xfrm>
        <a:prstGeom prst="pie">
          <a:avLst>
            <a:gd name="adj1" fmla="val 5400000"/>
            <a:gd name="adj2" fmla="val 16200000"/>
          </a:avLst>
        </a:prstGeom>
        <a:gradFill rotWithShape="0">
          <a:gsLst>
            <a:gs pos="0">
              <a:schemeClr val="accent4">
                <a:hueOff val="-3348577"/>
                <a:satOff val="20174"/>
                <a:lumOff val="1617"/>
                <a:alphaOff val="0"/>
                <a:shade val="51000"/>
                <a:satMod val="130000"/>
              </a:schemeClr>
            </a:gs>
            <a:gs pos="80000">
              <a:schemeClr val="accent4">
                <a:hueOff val="-3348577"/>
                <a:satOff val="20174"/>
                <a:lumOff val="1617"/>
                <a:alphaOff val="0"/>
                <a:shade val="93000"/>
                <a:satMod val="130000"/>
              </a:schemeClr>
            </a:gs>
            <a:gs pos="100000">
              <a:schemeClr val="accent4">
                <a:hueOff val="-3348577"/>
                <a:satOff val="20174"/>
                <a:lumOff val="161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894CB898-4B37-477D-BE40-154DCAF7777C}">
      <dsp:nvSpPr>
        <dsp:cNvPr id="0" name=""/>
        <dsp:cNvSpPr/>
      </dsp:nvSpPr>
      <dsp:spPr>
        <a:xfrm>
          <a:off x="2262981" y="2172462"/>
          <a:ext cx="5966618" cy="1674606"/>
        </a:xfrm>
        <a:prstGeom prst="rect">
          <a:avLst/>
        </a:prstGeom>
        <a:solidFill>
          <a:schemeClr val="lt1">
            <a:alpha val="90000"/>
            <a:hueOff val="0"/>
            <a:satOff val="0"/>
            <a:lumOff val="0"/>
            <a:alphaOff val="0"/>
          </a:schemeClr>
        </a:solidFill>
        <a:ln w="9525" cap="flat" cmpd="sng" algn="ctr">
          <a:solidFill>
            <a:schemeClr val="accent4">
              <a:hueOff val="-3348577"/>
              <a:satOff val="20174"/>
              <a:lumOff val="1617"/>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en-IN" sz="2800" b="1" kern="1200" dirty="0">
              <a:solidFill>
                <a:srgbClr val="00B050"/>
              </a:solidFill>
            </a:rPr>
            <a:t>Acute apical abscess </a:t>
          </a:r>
        </a:p>
      </dsp:txBody>
      <dsp:txXfrm>
        <a:off x="2262981" y="2172462"/>
        <a:ext cx="5966618" cy="724154"/>
      </dsp:txXfrm>
    </dsp:sp>
    <dsp:sp modelId="{1577F1D0-044E-40EA-BC81-1BEA1F9BB764}">
      <dsp:nvSpPr>
        <dsp:cNvPr id="0" name=""/>
        <dsp:cNvSpPr/>
      </dsp:nvSpPr>
      <dsp:spPr>
        <a:xfrm>
          <a:off x="1900904" y="2896616"/>
          <a:ext cx="724154" cy="724154"/>
        </a:xfrm>
        <a:prstGeom prst="pie">
          <a:avLst>
            <a:gd name="adj1" fmla="val 5400000"/>
            <a:gd name="adj2" fmla="val 16200000"/>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171D7504-46E3-4A78-9193-7D17313B9345}">
      <dsp:nvSpPr>
        <dsp:cNvPr id="0" name=""/>
        <dsp:cNvSpPr/>
      </dsp:nvSpPr>
      <dsp:spPr>
        <a:xfrm>
          <a:off x="2262981" y="2896616"/>
          <a:ext cx="5966618" cy="724154"/>
        </a:xfrm>
        <a:prstGeom prst="rect">
          <a:avLst/>
        </a:prstGeom>
        <a:solidFill>
          <a:schemeClr val="lt1">
            <a:alpha val="90000"/>
            <a:hueOff val="0"/>
            <a:satOff val="0"/>
            <a:lumOff val="0"/>
            <a:alphaOff val="0"/>
          </a:schemeClr>
        </a:solidFill>
        <a:ln w="9525" cap="flat" cmpd="sng" algn="ctr">
          <a:solidFill>
            <a:schemeClr val="accent4">
              <a:hueOff val="-4464770"/>
              <a:satOff val="26899"/>
              <a:lumOff val="2156"/>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en-IN" sz="2800" b="1" kern="1200" dirty="0">
              <a:solidFill>
                <a:srgbClr val="00B050"/>
              </a:solidFill>
            </a:rPr>
            <a:t>Chronic apical abscess </a:t>
          </a:r>
        </a:p>
      </dsp:txBody>
      <dsp:txXfrm>
        <a:off x="2262981" y="2896616"/>
        <a:ext cx="5966618" cy="72415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6D6394-573F-45C6-B638-207AD2E73952}">
      <dsp:nvSpPr>
        <dsp:cNvPr id="0" name=""/>
        <dsp:cNvSpPr/>
      </dsp:nvSpPr>
      <dsp:spPr>
        <a:xfrm>
          <a:off x="0" y="55157"/>
          <a:ext cx="8229600" cy="1062871"/>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just" defTabSz="844550" rtl="0">
            <a:lnSpc>
              <a:spcPct val="90000"/>
            </a:lnSpc>
            <a:spcBef>
              <a:spcPct val="0"/>
            </a:spcBef>
            <a:spcAft>
              <a:spcPct val="35000"/>
            </a:spcAft>
            <a:buNone/>
          </a:pPr>
          <a:r>
            <a:rPr lang="en-IN" sz="1900" kern="1200" dirty="0"/>
            <a:t>usually a </a:t>
          </a:r>
          <a:r>
            <a:rPr lang="en-IN" sz="1900" b="1" kern="1200" dirty="0">
              <a:solidFill>
                <a:srgbClr val="00B050"/>
              </a:solidFill>
            </a:rPr>
            <a:t>highly </a:t>
          </a:r>
          <a:r>
            <a:rPr lang="en-IN" sz="1900" b="1" kern="1200" dirty="0" err="1">
              <a:solidFill>
                <a:srgbClr val="00B050"/>
              </a:solidFill>
            </a:rPr>
            <a:t>vascularized</a:t>
          </a:r>
          <a:r>
            <a:rPr lang="en-IN" sz="1900" b="1" kern="1200" dirty="0">
              <a:solidFill>
                <a:srgbClr val="00B050"/>
              </a:solidFill>
            </a:rPr>
            <a:t> granulation </a:t>
          </a:r>
          <a:r>
            <a:rPr lang="en-IN" sz="1900" kern="1200" dirty="0"/>
            <a:t>tissue infiltrated to varying degrees by inflammatory cells. </a:t>
          </a:r>
        </a:p>
      </dsp:txBody>
      <dsp:txXfrm>
        <a:off x="51885" y="107042"/>
        <a:ext cx="8125830" cy="959101"/>
      </dsp:txXfrm>
    </dsp:sp>
    <dsp:sp modelId="{7F41EA49-B52D-4266-B00F-80845364D9EB}">
      <dsp:nvSpPr>
        <dsp:cNvPr id="0" name=""/>
        <dsp:cNvSpPr/>
      </dsp:nvSpPr>
      <dsp:spPr>
        <a:xfrm>
          <a:off x="0" y="1172749"/>
          <a:ext cx="8229600" cy="1062871"/>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just" defTabSz="844550" rtl="0">
            <a:lnSpc>
              <a:spcPct val="90000"/>
            </a:lnSpc>
            <a:spcBef>
              <a:spcPct val="0"/>
            </a:spcBef>
            <a:spcAft>
              <a:spcPct val="35000"/>
            </a:spcAft>
            <a:buNone/>
          </a:pPr>
          <a:r>
            <a:rPr lang="en-IN" sz="1900" kern="1200" dirty="0" err="1"/>
            <a:t>Neutrophils</a:t>
          </a:r>
          <a:r>
            <a:rPr lang="en-IN" sz="1900" kern="1200" dirty="0"/>
            <a:t> may be present near the apical foramen, whereas plasma cells, macrophages, lymphocytes, and fibroblasts are increased in the periphery of the lesion. </a:t>
          </a:r>
        </a:p>
      </dsp:txBody>
      <dsp:txXfrm>
        <a:off x="51885" y="1224634"/>
        <a:ext cx="8125830" cy="959101"/>
      </dsp:txXfrm>
    </dsp:sp>
    <dsp:sp modelId="{9BCD9B1A-0F14-4C4C-B9EA-231C17EECBE4}">
      <dsp:nvSpPr>
        <dsp:cNvPr id="0" name=""/>
        <dsp:cNvSpPr/>
      </dsp:nvSpPr>
      <dsp:spPr>
        <a:xfrm>
          <a:off x="0" y="2290341"/>
          <a:ext cx="8229600" cy="1062871"/>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just" defTabSz="844550" rtl="0">
            <a:lnSpc>
              <a:spcPct val="90000"/>
            </a:lnSpc>
            <a:spcBef>
              <a:spcPct val="0"/>
            </a:spcBef>
            <a:spcAft>
              <a:spcPct val="35000"/>
            </a:spcAft>
            <a:buNone/>
          </a:pPr>
          <a:r>
            <a:rPr lang="en-IN" sz="1900" kern="1200" dirty="0">
              <a:latin typeface="Times New Roman" pitchFamily="18" charset="0"/>
              <a:cs typeface="Times New Roman" pitchFamily="18" charset="0"/>
            </a:rPr>
            <a:t>Similar lesions may develop adjacent to accessory or lateral canals.</a:t>
          </a:r>
          <a:endParaRPr lang="en-IN" sz="1900" kern="1200" dirty="0"/>
        </a:p>
      </dsp:txBody>
      <dsp:txXfrm>
        <a:off x="51885" y="2342226"/>
        <a:ext cx="8125830" cy="959101"/>
      </dsp:txXfrm>
    </dsp:sp>
    <dsp:sp modelId="{DD622AAC-66E8-47EE-B927-C0593CD4D1D9}">
      <dsp:nvSpPr>
        <dsp:cNvPr id="0" name=""/>
        <dsp:cNvSpPr/>
      </dsp:nvSpPr>
      <dsp:spPr>
        <a:xfrm>
          <a:off x="0" y="3407933"/>
          <a:ext cx="8229600" cy="1062871"/>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just" defTabSz="844550">
            <a:lnSpc>
              <a:spcPct val="90000"/>
            </a:lnSpc>
            <a:spcBef>
              <a:spcPct val="0"/>
            </a:spcBef>
            <a:spcAft>
              <a:spcPct val="35000"/>
            </a:spcAft>
            <a:buNone/>
          </a:pPr>
          <a:r>
            <a:rPr lang="en-IN" sz="1900" kern="1200">
              <a:latin typeface="Times New Roman" pitchFamily="18" charset="0"/>
              <a:cs typeface="Times New Roman" pitchFamily="18" charset="0"/>
            </a:rPr>
            <a:t>Lateral </a:t>
          </a:r>
          <a:r>
            <a:rPr lang="en-IN" sz="1900" kern="1200" dirty="0">
              <a:latin typeface="Times New Roman" pitchFamily="18" charset="0"/>
              <a:cs typeface="Times New Roman" pitchFamily="18" charset="0"/>
            </a:rPr>
            <a:t>canals are usually not visible on x-ray films and are most often identified only when the root and lateral canal has been filled with a </a:t>
          </a:r>
          <a:r>
            <a:rPr lang="en-IN" sz="1900" kern="1200" dirty="0" err="1">
              <a:latin typeface="Times New Roman" pitchFamily="18" charset="0"/>
              <a:cs typeface="Times New Roman" pitchFamily="18" charset="0"/>
            </a:rPr>
            <a:t>radiopaque</a:t>
          </a:r>
          <a:r>
            <a:rPr lang="en-IN" sz="1900" kern="1200" dirty="0">
              <a:latin typeface="Times New Roman" pitchFamily="18" charset="0"/>
              <a:cs typeface="Times New Roman" pitchFamily="18" charset="0"/>
            </a:rPr>
            <a:t> material during endodontic therapy</a:t>
          </a:r>
          <a:endParaRPr lang="en-IN" sz="1900" kern="1200" dirty="0"/>
        </a:p>
      </dsp:txBody>
      <dsp:txXfrm>
        <a:off x="51885" y="3459818"/>
        <a:ext cx="8125830" cy="95910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FE54F3-3034-4B0B-9C26-61E39179378F}">
      <dsp:nvSpPr>
        <dsp:cNvPr id="0" name=""/>
        <dsp:cNvSpPr/>
      </dsp:nvSpPr>
      <dsp:spPr>
        <a:xfrm>
          <a:off x="0" y="344181"/>
          <a:ext cx="8229600" cy="5040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20D1D59C-B630-45EC-8474-307AB0AF73AB}">
      <dsp:nvSpPr>
        <dsp:cNvPr id="0" name=""/>
        <dsp:cNvSpPr/>
      </dsp:nvSpPr>
      <dsp:spPr>
        <a:xfrm>
          <a:off x="411480" y="48981"/>
          <a:ext cx="5760720" cy="590400"/>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89000" rtl="0">
            <a:lnSpc>
              <a:spcPct val="90000"/>
            </a:lnSpc>
            <a:spcBef>
              <a:spcPct val="0"/>
            </a:spcBef>
            <a:spcAft>
              <a:spcPct val="35000"/>
            </a:spcAft>
            <a:buNone/>
          </a:pPr>
          <a:r>
            <a:rPr lang="en-IN" sz="2000" b="1" kern="1200" dirty="0">
              <a:solidFill>
                <a:schemeClr val="tx1"/>
              </a:solidFill>
            </a:rPr>
            <a:t>Primary Endodontic Lesions </a:t>
          </a:r>
        </a:p>
      </dsp:txBody>
      <dsp:txXfrm>
        <a:off x="440301" y="77802"/>
        <a:ext cx="5703078" cy="532758"/>
      </dsp:txXfrm>
    </dsp:sp>
    <dsp:sp modelId="{8CEC372B-F746-4578-8B1A-48ECD4A09B11}">
      <dsp:nvSpPr>
        <dsp:cNvPr id="0" name=""/>
        <dsp:cNvSpPr/>
      </dsp:nvSpPr>
      <dsp:spPr>
        <a:xfrm>
          <a:off x="0" y="1251381"/>
          <a:ext cx="8229600" cy="504000"/>
        </a:xfrm>
        <a:prstGeom prst="rect">
          <a:avLst/>
        </a:prstGeom>
        <a:solidFill>
          <a:schemeClr val="lt1">
            <a:alpha val="90000"/>
            <a:hueOff val="0"/>
            <a:satOff val="0"/>
            <a:lumOff val="0"/>
            <a:alphaOff val="0"/>
          </a:schemeClr>
        </a:solidFill>
        <a:ln w="9525" cap="flat" cmpd="sng" algn="ctr">
          <a:solidFill>
            <a:schemeClr val="accent2">
              <a:hueOff val="1170380"/>
              <a:satOff val="-1460"/>
              <a:lumOff val="343"/>
              <a:alphaOff val="0"/>
            </a:schemeClr>
          </a:solidFill>
          <a:prstDash val="solid"/>
        </a:ln>
        <a:effectLst/>
      </dsp:spPr>
      <dsp:style>
        <a:lnRef idx="1">
          <a:scrgbClr r="0" g="0" b="0"/>
        </a:lnRef>
        <a:fillRef idx="1">
          <a:scrgbClr r="0" g="0" b="0"/>
        </a:fillRef>
        <a:effectRef idx="0">
          <a:scrgbClr r="0" g="0" b="0"/>
        </a:effectRef>
        <a:fontRef idx="minor"/>
      </dsp:style>
    </dsp:sp>
    <dsp:sp modelId="{60FF79FD-9AFD-4460-8C7C-85C4619C908F}">
      <dsp:nvSpPr>
        <dsp:cNvPr id="0" name=""/>
        <dsp:cNvSpPr/>
      </dsp:nvSpPr>
      <dsp:spPr>
        <a:xfrm>
          <a:off x="411480" y="956181"/>
          <a:ext cx="5760720" cy="590400"/>
        </a:xfrm>
        <a:prstGeom prst="roundRect">
          <a:avLst/>
        </a:prstGeom>
        <a:gradFill rotWithShape="0">
          <a:gsLst>
            <a:gs pos="0">
              <a:schemeClr val="accent2">
                <a:hueOff val="1170380"/>
                <a:satOff val="-1460"/>
                <a:lumOff val="343"/>
                <a:alphaOff val="0"/>
                <a:shade val="51000"/>
                <a:satMod val="130000"/>
              </a:schemeClr>
            </a:gs>
            <a:gs pos="80000">
              <a:schemeClr val="accent2">
                <a:hueOff val="1170380"/>
                <a:satOff val="-1460"/>
                <a:lumOff val="343"/>
                <a:alphaOff val="0"/>
                <a:shade val="93000"/>
                <a:satMod val="130000"/>
              </a:schemeClr>
            </a:gs>
            <a:gs pos="100000">
              <a:schemeClr val="accent2">
                <a:hueOff val="1170380"/>
                <a:satOff val="-1460"/>
                <a:lumOff val="34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89000" rtl="0">
            <a:lnSpc>
              <a:spcPct val="90000"/>
            </a:lnSpc>
            <a:spcBef>
              <a:spcPct val="0"/>
            </a:spcBef>
            <a:spcAft>
              <a:spcPct val="35000"/>
            </a:spcAft>
            <a:buNone/>
          </a:pPr>
          <a:r>
            <a:rPr lang="en-IN" sz="2000" b="1" kern="1200" dirty="0">
              <a:solidFill>
                <a:schemeClr val="tx1"/>
              </a:solidFill>
            </a:rPr>
            <a:t>Primary Periodontal Lesions </a:t>
          </a:r>
        </a:p>
      </dsp:txBody>
      <dsp:txXfrm>
        <a:off x="440301" y="985002"/>
        <a:ext cx="5703078" cy="532758"/>
      </dsp:txXfrm>
    </dsp:sp>
    <dsp:sp modelId="{E987E369-76F7-494C-AF69-FB2CBC79058E}">
      <dsp:nvSpPr>
        <dsp:cNvPr id="0" name=""/>
        <dsp:cNvSpPr/>
      </dsp:nvSpPr>
      <dsp:spPr>
        <a:xfrm>
          <a:off x="0" y="2158581"/>
          <a:ext cx="8229600" cy="504000"/>
        </a:xfrm>
        <a:prstGeom prst="rect">
          <a:avLst/>
        </a:prstGeom>
        <a:solidFill>
          <a:schemeClr val="lt1">
            <a:alpha val="90000"/>
            <a:hueOff val="0"/>
            <a:satOff val="0"/>
            <a:lumOff val="0"/>
            <a:alphaOff val="0"/>
          </a:schemeClr>
        </a:solidFill>
        <a:ln w="9525" cap="flat" cmpd="sng" algn="ctr">
          <a:solidFill>
            <a:schemeClr val="accent2">
              <a:hueOff val="2340759"/>
              <a:satOff val="-2919"/>
              <a:lumOff val="686"/>
              <a:alphaOff val="0"/>
            </a:schemeClr>
          </a:solidFill>
          <a:prstDash val="solid"/>
        </a:ln>
        <a:effectLst/>
      </dsp:spPr>
      <dsp:style>
        <a:lnRef idx="1">
          <a:scrgbClr r="0" g="0" b="0"/>
        </a:lnRef>
        <a:fillRef idx="1">
          <a:scrgbClr r="0" g="0" b="0"/>
        </a:fillRef>
        <a:effectRef idx="0">
          <a:scrgbClr r="0" g="0" b="0"/>
        </a:effectRef>
        <a:fontRef idx="minor"/>
      </dsp:style>
    </dsp:sp>
    <dsp:sp modelId="{D61E1527-2439-4F06-9916-8A02820656C4}">
      <dsp:nvSpPr>
        <dsp:cNvPr id="0" name=""/>
        <dsp:cNvSpPr/>
      </dsp:nvSpPr>
      <dsp:spPr>
        <a:xfrm>
          <a:off x="411480" y="1863381"/>
          <a:ext cx="5760720" cy="590400"/>
        </a:xfrm>
        <a:prstGeom prst="roundRect">
          <a:avLst/>
        </a:prstGeom>
        <a:gradFill rotWithShape="0">
          <a:gsLst>
            <a:gs pos="0">
              <a:schemeClr val="accent2">
                <a:hueOff val="2340759"/>
                <a:satOff val="-2919"/>
                <a:lumOff val="686"/>
                <a:alphaOff val="0"/>
                <a:shade val="51000"/>
                <a:satMod val="130000"/>
              </a:schemeClr>
            </a:gs>
            <a:gs pos="80000">
              <a:schemeClr val="accent2">
                <a:hueOff val="2340759"/>
                <a:satOff val="-2919"/>
                <a:lumOff val="686"/>
                <a:alphaOff val="0"/>
                <a:shade val="93000"/>
                <a:satMod val="130000"/>
              </a:schemeClr>
            </a:gs>
            <a:gs pos="100000">
              <a:schemeClr val="accent2">
                <a:hueOff val="2340759"/>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89000" rtl="0">
            <a:lnSpc>
              <a:spcPct val="90000"/>
            </a:lnSpc>
            <a:spcBef>
              <a:spcPct val="0"/>
            </a:spcBef>
            <a:spcAft>
              <a:spcPct val="35000"/>
            </a:spcAft>
            <a:buNone/>
          </a:pPr>
          <a:r>
            <a:rPr lang="en-IN" sz="2000" b="1" kern="1200" dirty="0">
              <a:solidFill>
                <a:schemeClr val="tx1"/>
              </a:solidFill>
            </a:rPr>
            <a:t>Primary Endodontic Lesions with secondary periodontal involvement </a:t>
          </a:r>
        </a:p>
      </dsp:txBody>
      <dsp:txXfrm>
        <a:off x="440301" y="1892202"/>
        <a:ext cx="5703078" cy="532758"/>
      </dsp:txXfrm>
    </dsp:sp>
    <dsp:sp modelId="{4D86F96F-6984-4878-852F-DE048C1C1926}">
      <dsp:nvSpPr>
        <dsp:cNvPr id="0" name=""/>
        <dsp:cNvSpPr/>
      </dsp:nvSpPr>
      <dsp:spPr>
        <a:xfrm>
          <a:off x="0" y="3065781"/>
          <a:ext cx="8229600" cy="504000"/>
        </a:xfrm>
        <a:prstGeom prst="rect">
          <a:avLst/>
        </a:prstGeom>
        <a:solidFill>
          <a:schemeClr val="lt1">
            <a:alpha val="90000"/>
            <a:hueOff val="0"/>
            <a:satOff val="0"/>
            <a:lumOff val="0"/>
            <a:alphaOff val="0"/>
          </a:schemeClr>
        </a:solidFill>
        <a:ln w="9525" cap="flat" cmpd="sng" algn="ctr">
          <a:solidFill>
            <a:schemeClr val="accent2">
              <a:hueOff val="3511139"/>
              <a:satOff val="-4379"/>
              <a:lumOff val="1030"/>
              <a:alphaOff val="0"/>
            </a:schemeClr>
          </a:solidFill>
          <a:prstDash val="solid"/>
        </a:ln>
        <a:effectLst/>
      </dsp:spPr>
      <dsp:style>
        <a:lnRef idx="1">
          <a:scrgbClr r="0" g="0" b="0"/>
        </a:lnRef>
        <a:fillRef idx="1">
          <a:scrgbClr r="0" g="0" b="0"/>
        </a:fillRef>
        <a:effectRef idx="0">
          <a:scrgbClr r="0" g="0" b="0"/>
        </a:effectRef>
        <a:fontRef idx="minor"/>
      </dsp:style>
    </dsp:sp>
    <dsp:sp modelId="{87D6A0A4-88B2-4089-8A69-CDD236F1FFFF}">
      <dsp:nvSpPr>
        <dsp:cNvPr id="0" name=""/>
        <dsp:cNvSpPr/>
      </dsp:nvSpPr>
      <dsp:spPr>
        <a:xfrm>
          <a:off x="411480" y="2770581"/>
          <a:ext cx="5760720" cy="590400"/>
        </a:xfrm>
        <a:prstGeom prst="roundRect">
          <a:avLst/>
        </a:prstGeom>
        <a:gradFill rotWithShape="0">
          <a:gsLst>
            <a:gs pos="0">
              <a:schemeClr val="accent2">
                <a:hueOff val="3511139"/>
                <a:satOff val="-4379"/>
                <a:lumOff val="1030"/>
                <a:alphaOff val="0"/>
                <a:shade val="51000"/>
                <a:satMod val="130000"/>
              </a:schemeClr>
            </a:gs>
            <a:gs pos="80000">
              <a:schemeClr val="accent2">
                <a:hueOff val="3511139"/>
                <a:satOff val="-4379"/>
                <a:lumOff val="1030"/>
                <a:alphaOff val="0"/>
                <a:shade val="93000"/>
                <a:satMod val="130000"/>
              </a:schemeClr>
            </a:gs>
            <a:gs pos="100000">
              <a:schemeClr val="accent2">
                <a:hueOff val="3511139"/>
                <a:satOff val="-4379"/>
                <a:lumOff val="103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89000" rtl="0">
            <a:lnSpc>
              <a:spcPct val="90000"/>
            </a:lnSpc>
            <a:spcBef>
              <a:spcPct val="0"/>
            </a:spcBef>
            <a:spcAft>
              <a:spcPct val="35000"/>
            </a:spcAft>
            <a:buNone/>
          </a:pPr>
          <a:r>
            <a:rPr lang="en-IN" sz="2000" b="1" kern="1200" dirty="0">
              <a:solidFill>
                <a:schemeClr val="tx1"/>
              </a:solidFill>
            </a:rPr>
            <a:t>Primary Periodontal Lesions with secondary endodontic involvement </a:t>
          </a:r>
        </a:p>
      </dsp:txBody>
      <dsp:txXfrm>
        <a:off x="440301" y="2799402"/>
        <a:ext cx="5703078" cy="532758"/>
      </dsp:txXfrm>
    </dsp:sp>
    <dsp:sp modelId="{E3315F5F-1A6F-410A-8467-655454EF5BFF}">
      <dsp:nvSpPr>
        <dsp:cNvPr id="0" name=""/>
        <dsp:cNvSpPr/>
      </dsp:nvSpPr>
      <dsp:spPr>
        <a:xfrm>
          <a:off x="0" y="3972981"/>
          <a:ext cx="8229600" cy="504000"/>
        </a:xfrm>
        <a:prstGeom prst="rect">
          <a:avLst/>
        </a:prstGeom>
        <a:solidFill>
          <a:schemeClr val="lt1">
            <a:alpha val="90000"/>
            <a:hueOff val="0"/>
            <a:satOff val="0"/>
            <a:lumOff val="0"/>
            <a:alphaOff val="0"/>
          </a:schemeClr>
        </a:solidFill>
        <a:ln w="9525" cap="flat" cmpd="sng" algn="ctr">
          <a:solidFill>
            <a:schemeClr val="accent2">
              <a:hueOff val="4681519"/>
              <a:satOff val="-5839"/>
              <a:lumOff val="1373"/>
              <a:alphaOff val="0"/>
            </a:schemeClr>
          </a:solidFill>
          <a:prstDash val="solid"/>
        </a:ln>
        <a:effectLst/>
      </dsp:spPr>
      <dsp:style>
        <a:lnRef idx="1">
          <a:scrgbClr r="0" g="0" b="0"/>
        </a:lnRef>
        <a:fillRef idx="1">
          <a:scrgbClr r="0" g="0" b="0"/>
        </a:fillRef>
        <a:effectRef idx="0">
          <a:scrgbClr r="0" g="0" b="0"/>
        </a:effectRef>
        <a:fontRef idx="minor"/>
      </dsp:style>
    </dsp:sp>
    <dsp:sp modelId="{56F91829-7499-4A38-A24D-1ACB52BE8992}">
      <dsp:nvSpPr>
        <dsp:cNvPr id="0" name=""/>
        <dsp:cNvSpPr/>
      </dsp:nvSpPr>
      <dsp:spPr>
        <a:xfrm>
          <a:off x="411480" y="3677781"/>
          <a:ext cx="5760720" cy="590400"/>
        </a:xfrm>
        <a:prstGeom prst="roundRect">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89000" rtl="0">
            <a:lnSpc>
              <a:spcPct val="90000"/>
            </a:lnSpc>
            <a:spcBef>
              <a:spcPct val="0"/>
            </a:spcBef>
            <a:spcAft>
              <a:spcPct val="35000"/>
            </a:spcAft>
            <a:buNone/>
          </a:pPr>
          <a:r>
            <a:rPr lang="en-IN" sz="2000" b="1" kern="1200" dirty="0">
              <a:solidFill>
                <a:schemeClr val="tx1"/>
              </a:solidFill>
            </a:rPr>
            <a:t>True combined lesions with concomitant pulp and periodontal lesions</a:t>
          </a:r>
        </a:p>
      </dsp:txBody>
      <dsp:txXfrm>
        <a:off x="440301" y="3706602"/>
        <a:ext cx="5703078" cy="532758"/>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98403F0B-AD6D-4162-A753-D229D0C37646}" type="datetimeFigureOut">
              <a:rPr lang="en-IN" smtClean="0"/>
              <a:pPr/>
              <a:t>06-07-2022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972AE3-4AAF-43EB-A513-B275C2A46AAD}"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98403F0B-AD6D-4162-A753-D229D0C37646}" type="datetimeFigureOut">
              <a:rPr lang="en-IN" smtClean="0"/>
              <a:pPr/>
              <a:t>06-07-2022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972AE3-4AAF-43EB-A513-B275C2A46AAD}"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98403F0B-AD6D-4162-A753-D229D0C37646}" type="datetimeFigureOut">
              <a:rPr lang="en-IN" smtClean="0"/>
              <a:pPr/>
              <a:t>06-07-2022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972AE3-4AAF-43EB-A513-B275C2A46AAD}"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98403F0B-AD6D-4162-A753-D229D0C37646}" type="datetimeFigureOut">
              <a:rPr lang="en-IN" smtClean="0"/>
              <a:pPr/>
              <a:t>06-07-2022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972AE3-4AAF-43EB-A513-B275C2A46AAD}"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403F0B-AD6D-4162-A753-D229D0C37646}" type="datetimeFigureOut">
              <a:rPr lang="en-IN" smtClean="0"/>
              <a:pPr/>
              <a:t>06-07-2022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972AE3-4AAF-43EB-A513-B275C2A46AAD}"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98403F0B-AD6D-4162-A753-D229D0C37646}" type="datetimeFigureOut">
              <a:rPr lang="en-IN" smtClean="0"/>
              <a:pPr/>
              <a:t>06-07-2022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972AE3-4AAF-43EB-A513-B275C2A46AAD}"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98403F0B-AD6D-4162-A753-D229D0C37646}" type="datetimeFigureOut">
              <a:rPr lang="en-IN" smtClean="0"/>
              <a:pPr/>
              <a:t>06-07-2022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D972AE3-4AAF-43EB-A513-B275C2A46AAD}"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98403F0B-AD6D-4162-A753-D229D0C37646}" type="datetimeFigureOut">
              <a:rPr lang="en-IN" smtClean="0"/>
              <a:pPr/>
              <a:t>06-07-2022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D972AE3-4AAF-43EB-A513-B275C2A46AAD}"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403F0B-AD6D-4162-A753-D229D0C37646}" type="datetimeFigureOut">
              <a:rPr lang="en-IN" smtClean="0"/>
              <a:pPr/>
              <a:t>06-07-2022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D972AE3-4AAF-43EB-A513-B275C2A46AAD}"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8403F0B-AD6D-4162-A753-D229D0C37646}" type="datetimeFigureOut">
              <a:rPr lang="en-IN" smtClean="0"/>
              <a:pPr/>
              <a:t>06-07-2022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972AE3-4AAF-43EB-A513-B275C2A46AAD}"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8403F0B-AD6D-4162-A753-D229D0C37646}" type="datetimeFigureOut">
              <a:rPr lang="en-IN" smtClean="0"/>
              <a:pPr/>
              <a:t>06-07-2022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972AE3-4AAF-43EB-A513-B275C2A46AAD}"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403F0B-AD6D-4162-A753-D229D0C37646}" type="datetimeFigureOut">
              <a:rPr lang="en-IN" smtClean="0"/>
              <a:pPr/>
              <a:t>06-07-2022</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972AE3-4AAF-43EB-A513-B275C2A46AAD}"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04344"/>
            <a:ext cx="7772400" cy="1470025"/>
          </a:xfrm>
        </p:spPr>
        <p:style>
          <a:lnRef idx="1">
            <a:schemeClr val="accent2"/>
          </a:lnRef>
          <a:fillRef idx="2">
            <a:schemeClr val="accent2"/>
          </a:fillRef>
          <a:effectRef idx="1">
            <a:schemeClr val="accent2"/>
          </a:effectRef>
          <a:fontRef idx="minor">
            <a:schemeClr val="dk1"/>
          </a:fontRef>
        </p:style>
        <p:txBody>
          <a:bodyPr>
            <a:normAutofit/>
          </a:bodyPr>
          <a:lstStyle/>
          <a:p>
            <a:r>
              <a:rPr lang="en-IN" sz="4000" b="1" dirty="0">
                <a:solidFill>
                  <a:schemeClr val="accent2">
                    <a:lumMod val="75000"/>
                  </a:schemeClr>
                </a:solidFill>
              </a:rPr>
              <a:t>THE PERIODONTIC-ENDODONTIC CONTINUUM </a:t>
            </a:r>
          </a:p>
        </p:txBody>
      </p:sp>
      <p:sp>
        <p:nvSpPr>
          <p:cNvPr id="3" name="Subtitle 2"/>
          <p:cNvSpPr>
            <a:spLocks noGrp="1"/>
          </p:cNvSpPr>
          <p:nvPr>
            <p:ph type="subTitle" idx="1"/>
          </p:nvPr>
        </p:nvSpPr>
        <p:spPr>
          <a:xfrm>
            <a:off x="467544" y="4628728"/>
            <a:ext cx="4424536" cy="1752600"/>
          </a:xfrm>
        </p:spPr>
        <p:txBody>
          <a:bodyPr>
            <a:normAutofit/>
          </a:bodyPr>
          <a:lstStyle/>
          <a:p>
            <a:pPr algn="l"/>
            <a:r>
              <a:rPr lang="en-IN" sz="2400" dirty="0">
                <a:solidFill>
                  <a:srgbClr val="FFFF00"/>
                </a:solidFill>
                <a:latin typeface="Lucida Handwriting" panose="03010101010101010101" pitchFamily="66" charset="0"/>
              </a:rPr>
              <a:t>Presented by-</a:t>
            </a:r>
          </a:p>
          <a:p>
            <a:pPr algn="l"/>
            <a:r>
              <a:rPr lang="en-IN" sz="2200" i="1" dirty="0">
                <a:solidFill>
                  <a:srgbClr val="FFFF00"/>
                </a:solidFill>
                <a:latin typeface="Lucida Handwriting" panose="03010101010101010101" pitchFamily="66" charset="0"/>
              </a:rPr>
              <a:t>Dr Sonika Bodhi </a:t>
            </a:r>
          </a:p>
          <a:p>
            <a:pPr algn="l"/>
            <a:r>
              <a:rPr lang="en-IN" sz="2200" i="1" dirty="0">
                <a:solidFill>
                  <a:srgbClr val="FFFF00"/>
                </a:solidFill>
                <a:latin typeface="Lucida Handwriting" panose="03010101010101010101" pitchFamily="66" charset="0"/>
              </a:rPr>
              <a:t>Reader </a:t>
            </a:r>
          </a:p>
          <a:p>
            <a:pPr algn="l"/>
            <a:r>
              <a:rPr lang="en-IN" sz="2200" i="1" dirty="0">
                <a:solidFill>
                  <a:srgbClr val="FFFF00"/>
                </a:solidFill>
                <a:latin typeface="Lucida Handwriting" panose="03010101010101010101" pitchFamily="66" charset="0"/>
              </a:rPr>
              <a:t>Dept of </a:t>
            </a:r>
            <a:r>
              <a:rPr lang="en-IN" sz="2200" i="1" dirty="0" err="1">
                <a:solidFill>
                  <a:srgbClr val="FFFF00"/>
                </a:solidFill>
                <a:latin typeface="Lucida Handwriting" panose="03010101010101010101" pitchFamily="66" charset="0"/>
              </a:rPr>
              <a:t>periodontics</a:t>
            </a:r>
            <a:endParaRPr lang="en-IN" sz="2200" i="1" dirty="0">
              <a:solidFill>
                <a:srgbClr val="FFFF00"/>
              </a:solidFill>
              <a:latin typeface="Lucida Handwriting" panose="03010101010101010101" pitchFamily="66" charset="0"/>
            </a:endParaRPr>
          </a:p>
        </p:txBody>
      </p:sp>
      <p:sp>
        <p:nvSpPr>
          <p:cNvPr id="6" name="TextBox 5">
            <a:extLst>
              <a:ext uri="{FF2B5EF4-FFF2-40B4-BE49-F238E27FC236}">
                <a16:creationId xmlns:a16="http://schemas.microsoft.com/office/drawing/2014/main" id="{9F64E1AB-416D-5C5C-077B-30725DECB51A}"/>
              </a:ext>
            </a:extLst>
          </p:cNvPr>
          <p:cNvSpPr txBox="1"/>
          <p:nvPr/>
        </p:nvSpPr>
        <p:spPr>
          <a:xfrm>
            <a:off x="1331640" y="539068"/>
            <a:ext cx="6840760" cy="1077218"/>
          </a:xfrm>
          <a:prstGeom prst="rect">
            <a:avLst/>
          </a:prstGeom>
          <a:noFill/>
        </p:spPr>
        <p:txBody>
          <a:bodyPr wrap="square">
            <a:spAutoFit/>
          </a:bodyPr>
          <a:lstStyle/>
          <a:p>
            <a:pPr algn="ctr"/>
            <a:r>
              <a:rPr lang="en-US" sz="3200" u="sng" dirty="0">
                <a:solidFill>
                  <a:schemeClr val="tx2"/>
                </a:solidFill>
                <a:latin typeface="Forte" panose="03060902040502070203" pitchFamily="66" charset="0"/>
              </a:rPr>
              <a:t>RUNGTA COLLEGE OF DENTAL SCIENCES AND RESEARCH,BHILAI</a:t>
            </a:r>
          </a:p>
        </p:txBody>
      </p:sp>
      <p:pic>
        <p:nvPicPr>
          <p:cNvPr id="7" name="Picture 6" descr="rungta logo">
            <a:extLst>
              <a:ext uri="{FF2B5EF4-FFF2-40B4-BE49-F238E27FC236}">
                <a16:creationId xmlns:a16="http://schemas.microsoft.com/office/drawing/2014/main" id="{56151898-4EE9-EF39-FD6C-881639E96B4D}"/>
              </a:ext>
            </a:extLst>
          </p:cNvPr>
          <p:cNvPicPr/>
          <p:nvPr/>
        </p:nvPicPr>
        <p:blipFill>
          <a:blip r:embed="rId2"/>
          <a:srcRect/>
          <a:stretch>
            <a:fillRect/>
          </a:stretch>
        </p:blipFill>
        <p:spPr bwMode="auto">
          <a:xfrm>
            <a:off x="3995936" y="1616286"/>
            <a:ext cx="1512168" cy="1233699"/>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a:bodyPr>
          <a:lstStyle/>
          <a:p>
            <a:pPr algn="just"/>
            <a:r>
              <a:rPr lang="en-IN" sz="2200" b="1" dirty="0">
                <a:latin typeface="Times New Roman" pitchFamily="18" charset="0"/>
                <a:cs typeface="Times New Roman" pitchFamily="18" charset="0"/>
              </a:rPr>
              <a:t>Living Pathogens:</a:t>
            </a:r>
          </a:p>
          <a:p>
            <a:pPr lvl="2" algn="just">
              <a:buFont typeface="Times New Roman" pitchFamily="18" charset="0"/>
              <a:buChar char="-"/>
            </a:pPr>
            <a:r>
              <a:rPr lang="en-IN" sz="2200" b="1" dirty="0">
                <a:solidFill>
                  <a:srgbClr val="00B050"/>
                </a:solidFill>
                <a:latin typeface="Times New Roman" pitchFamily="18" charset="0"/>
                <a:cs typeface="Times New Roman" pitchFamily="18" charset="0"/>
              </a:rPr>
              <a:t>Bacteria</a:t>
            </a:r>
          </a:p>
          <a:p>
            <a:pPr lvl="2" algn="just">
              <a:buFont typeface="Times New Roman" pitchFamily="18" charset="0"/>
              <a:buChar char="-"/>
            </a:pPr>
            <a:r>
              <a:rPr lang="en-IN" sz="2200" b="1" dirty="0">
                <a:solidFill>
                  <a:srgbClr val="00B050"/>
                </a:solidFill>
                <a:latin typeface="Times New Roman" pitchFamily="18" charset="0"/>
                <a:cs typeface="Times New Roman" pitchFamily="18" charset="0"/>
              </a:rPr>
              <a:t>Fungi</a:t>
            </a:r>
          </a:p>
          <a:p>
            <a:pPr lvl="2" algn="just">
              <a:buFont typeface="Times New Roman" pitchFamily="18" charset="0"/>
              <a:buChar char="-"/>
            </a:pPr>
            <a:r>
              <a:rPr lang="en-IN" sz="2200" b="1" dirty="0">
                <a:solidFill>
                  <a:srgbClr val="00B050"/>
                </a:solidFill>
                <a:latin typeface="Times New Roman" pitchFamily="18" charset="0"/>
                <a:cs typeface="Times New Roman" pitchFamily="18" charset="0"/>
              </a:rPr>
              <a:t>Viruses</a:t>
            </a:r>
          </a:p>
          <a:p>
            <a:pPr lvl="1" algn="just">
              <a:buNone/>
            </a:pPr>
            <a:endParaRPr lang="en-IN" sz="2200" dirty="0">
              <a:latin typeface="Times New Roman" pitchFamily="18" charset="0"/>
              <a:cs typeface="Times New Roman" pitchFamily="18" charset="0"/>
            </a:endParaRPr>
          </a:p>
          <a:p>
            <a:pPr algn="just"/>
            <a:r>
              <a:rPr lang="en-IN" sz="2200" b="1" dirty="0">
                <a:latin typeface="Times New Roman" pitchFamily="18" charset="0"/>
                <a:cs typeface="Times New Roman" pitchFamily="18" charset="0"/>
              </a:rPr>
              <a:t>Non-living etiologic agents:</a:t>
            </a:r>
          </a:p>
          <a:p>
            <a:pPr algn="just">
              <a:lnSpc>
                <a:spcPct val="150000"/>
              </a:lnSpc>
              <a:buNone/>
            </a:pPr>
            <a:r>
              <a:rPr lang="en-IN" sz="2200" dirty="0">
                <a:latin typeface="Times New Roman" pitchFamily="18" charset="0"/>
                <a:cs typeface="Times New Roman" pitchFamily="18" charset="0"/>
              </a:rPr>
              <a:t>       </a:t>
            </a:r>
            <a:r>
              <a:rPr lang="en-IN" sz="2200" b="1" dirty="0">
                <a:solidFill>
                  <a:srgbClr val="00B050"/>
                </a:solidFill>
                <a:latin typeface="Times New Roman" pitchFamily="18" charset="0"/>
                <a:cs typeface="Times New Roman" pitchFamily="18" charset="0"/>
              </a:rPr>
              <a:t>- Extrinsic agents:  </a:t>
            </a:r>
            <a:r>
              <a:rPr lang="en-IN" sz="2200" dirty="0">
                <a:latin typeface="Times New Roman" pitchFamily="18" charset="0"/>
                <a:cs typeface="Times New Roman" pitchFamily="18" charset="0"/>
              </a:rPr>
              <a:t>Dentin and </a:t>
            </a:r>
            <a:r>
              <a:rPr lang="en-IN" sz="2200" dirty="0" err="1">
                <a:latin typeface="Times New Roman" pitchFamily="18" charset="0"/>
                <a:cs typeface="Times New Roman" pitchFamily="18" charset="0"/>
              </a:rPr>
              <a:t>cementum</a:t>
            </a:r>
            <a:r>
              <a:rPr lang="en-IN" sz="2200" dirty="0">
                <a:latin typeface="Times New Roman" pitchFamily="18" charset="0"/>
                <a:cs typeface="Times New Roman" pitchFamily="18" charset="0"/>
              </a:rPr>
              <a:t> chips, amalgam, root canal filling materials, cellulose </a:t>
            </a:r>
            <a:r>
              <a:rPr lang="en-IN" sz="2200" dirty="0" err="1">
                <a:latin typeface="Times New Roman" pitchFamily="18" charset="0"/>
                <a:cs typeface="Times New Roman" pitchFamily="18" charset="0"/>
              </a:rPr>
              <a:t>fibers</a:t>
            </a:r>
            <a:r>
              <a:rPr lang="en-IN" sz="2200" dirty="0">
                <a:latin typeface="Times New Roman" pitchFamily="18" charset="0"/>
                <a:cs typeface="Times New Roman" pitchFamily="18" charset="0"/>
              </a:rPr>
              <a:t> from absorbent paper points, calculus.</a:t>
            </a:r>
          </a:p>
          <a:p>
            <a:pPr algn="just">
              <a:lnSpc>
                <a:spcPct val="150000"/>
              </a:lnSpc>
              <a:buNone/>
            </a:pPr>
            <a:r>
              <a:rPr lang="en-IN" sz="2200" b="1" dirty="0">
                <a:solidFill>
                  <a:srgbClr val="00B050"/>
                </a:solidFill>
                <a:latin typeface="Times New Roman" pitchFamily="18" charset="0"/>
                <a:cs typeface="Times New Roman" pitchFamily="18" charset="0"/>
              </a:rPr>
              <a:t>       - Intrinsic agents:  </a:t>
            </a:r>
            <a:r>
              <a:rPr lang="en-IN" sz="2200" dirty="0">
                <a:latin typeface="Times New Roman" pitchFamily="18" charset="0"/>
                <a:cs typeface="Times New Roman" pitchFamily="18" charset="0"/>
              </a:rPr>
              <a:t>Cholesterol, Russell bodies,  </a:t>
            </a:r>
            <a:r>
              <a:rPr lang="en-IN" sz="2200" dirty="0" err="1">
                <a:latin typeface="Times New Roman" pitchFamily="18" charset="0"/>
                <a:cs typeface="Times New Roman" pitchFamily="18" charset="0"/>
              </a:rPr>
              <a:t>Rushton</a:t>
            </a:r>
            <a:r>
              <a:rPr lang="en-IN" sz="2200" dirty="0">
                <a:latin typeface="Times New Roman" pitchFamily="18" charset="0"/>
                <a:cs typeface="Times New Roman" pitchFamily="18" charset="0"/>
              </a:rPr>
              <a:t> hyaline bodies, Charcot-Leyden Crystals.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a:solidFill>
                  <a:srgbClr val="C00000"/>
                </a:solidFill>
              </a:rPr>
              <a:t>PULPAL DISEASE.......Etiological factors</a:t>
            </a:r>
          </a:p>
        </p:txBody>
      </p:sp>
      <p:sp>
        <p:nvSpPr>
          <p:cNvPr id="3" name="Content Placeholder 2"/>
          <p:cNvSpPr>
            <a:spLocks noGrp="1"/>
          </p:cNvSpPr>
          <p:nvPr>
            <p:ph idx="1"/>
          </p:nvPr>
        </p:nvSpPr>
        <p:spPr/>
        <p:txBody>
          <a:bodyPr>
            <a:normAutofit fontScale="92500" lnSpcReduction="20000"/>
          </a:bodyPr>
          <a:lstStyle/>
          <a:p>
            <a:pPr marL="514350" indent="-514350" algn="just">
              <a:lnSpc>
                <a:spcPct val="150000"/>
              </a:lnSpc>
              <a:buFont typeface="+mj-lt"/>
              <a:buAutoNum type="arabicPeriod"/>
            </a:pPr>
            <a:r>
              <a:rPr lang="en-IN" sz="2800" dirty="0"/>
              <a:t>Instrumentation during periodontal, restorative, or prosthetic dentistry</a:t>
            </a:r>
          </a:p>
          <a:p>
            <a:pPr marL="514350" indent="-514350" algn="just">
              <a:lnSpc>
                <a:spcPct val="150000"/>
              </a:lnSpc>
              <a:buFont typeface="+mj-lt"/>
              <a:buAutoNum type="arabicPeriod"/>
            </a:pPr>
            <a:r>
              <a:rPr lang="en-IN" sz="2800" b="1" dirty="0">
                <a:solidFill>
                  <a:srgbClr val="FFFF00"/>
                </a:solidFill>
              </a:rPr>
              <a:t>The progression of dental caries; </a:t>
            </a:r>
            <a:r>
              <a:rPr lang="en-IN" sz="2800" dirty="0"/>
              <a:t>and </a:t>
            </a:r>
          </a:p>
          <a:p>
            <a:pPr marL="514350" indent="-514350" algn="just">
              <a:lnSpc>
                <a:spcPct val="150000"/>
              </a:lnSpc>
              <a:buFont typeface="+mj-lt"/>
              <a:buAutoNum type="arabicPeriod"/>
            </a:pPr>
            <a:r>
              <a:rPr lang="en-IN" sz="2800" dirty="0"/>
              <a:t>Direct, local trauma such as tooth fracture. </a:t>
            </a:r>
          </a:p>
          <a:p>
            <a:pPr algn="just">
              <a:lnSpc>
                <a:spcPct val="150000"/>
              </a:lnSpc>
              <a:buNone/>
            </a:pPr>
            <a:r>
              <a:rPr lang="en-IN" sz="2800" dirty="0"/>
              <a:t>		The extent of inflammation of the pulp and the signs and symptoms that result vary with the severity of the insult and the ability of the host to ameliorate the inflammation that results.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908720"/>
          <a:ext cx="8229600" cy="4937760"/>
        </p:xfrm>
        <a:graphic>
          <a:graphicData uri="http://schemas.openxmlformats.org/drawingml/2006/table">
            <a:tbl>
              <a:tblPr firstRow="1" bandRow="1">
                <a:tableStyleId>{5DA37D80-6434-44D0-A028-1B22A696006F}</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r>
                        <a:rPr lang="en-IN" sz="2400" b="1" kern="1200" baseline="0" dirty="0">
                          <a:solidFill>
                            <a:schemeClr val="lt1"/>
                          </a:solidFill>
                          <a:latin typeface="+mn-lt"/>
                          <a:ea typeface="+mn-ea"/>
                          <a:cs typeface="+mn-cs"/>
                        </a:rPr>
                        <a:t>Genus of Bacteria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400" b="1" kern="1200" baseline="0" dirty="0">
                          <a:solidFill>
                            <a:schemeClr val="lt1"/>
                          </a:solidFill>
                          <a:latin typeface="+mn-lt"/>
                          <a:ea typeface="+mn-ea"/>
                          <a:cs typeface="+mn-cs"/>
                        </a:rPr>
                        <a:t>Gram Stain </a:t>
                      </a:r>
                      <a:endParaRPr lang="en-IN" sz="2400" dirty="0"/>
                    </a:p>
                  </a:txBody>
                  <a:tcPr/>
                </a:tc>
                <a:extLst>
                  <a:ext uri="{0D108BD9-81ED-4DB2-BD59-A6C34878D82A}">
                    <a16:rowId xmlns:a16="http://schemas.microsoft.com/office/drawing/2014/main" val="10000"/>
                  </a:ext>
                </a:extLst>
              </a:tr>
              <a:tr h="370840">
                <a:tc>
                  <a:txBody>
                    <a:bodyPr/>
                    <a:lstStyle/>
                    <a:p>
                      <a:r>
                        <a:rPr lang="en-IN" sz="2400" i="1" kern="1200" baseline="0" dirty="0" err="1">
                          <a:solidFill>
                            <a:schemeClr val="dk1"/>
                          </a:solidFill>
                          <a:latin typeface="+mn-lt"/>
                          <a:ea typeface="+mn-ea"/>
                          <a:cs typeface="+mn-cs"/>
                        </a:rPr>
                        <a:t>Eubacterium</a:t>
                      </a:r>
                      <a:r>
                        <a:rPr lang="en-IN" sz="2400" i="1" kern="1200" baseline="0" dirty="0">
                          <a:solidFill>
                            <a:schemeClr val="dk1"/>
                          </a:solidFill>
                          <a:latin typeface="+mn-lt"/>
                          <a:ea typeface="+mn-ea"/>
                          <a:cs typeface="+mn-cs"/>
                        </a:rPr>
                        <a:t> </a:t>
                      </a:r>
                      <a:endParaRPr lang="en-IN" sz="2400" dirty="0"/>
                    </a:p>
                  </a:txBody>
                  <a:tcPr/>
                </a:tc>
                <a:tc>
                  <a:txBody>
                    <a:bodyPr/>
                    <a:lstStyle/>
                    <a:p>
                      <a:r>
                        <a:rPr lang="en-IN" sz="2400" kern="1200" baseline="0" dirty="0">
                          <a:solidFill>
                            <a:schemeClr val="dk1"/>
                          </a:solidFill>
                          <a:latin typeface="+mn-lt"/>
                          <a:ea typeface="+mn-ea"/>
                          <a:cs typeface="+mn-cs"/>
                        </a:rPr>
                        <a:t>Gram positive, </a:t>
                      </a:r>
                      <a:r>
                        <a:rPr lang="en-IN" sz="2400" kern="1200" baseline="0" dirty="0" err="1">
                          <a:solidFill>
                            <a:schemeClr val="dk1"/>
                          </a:solidFill>
                          <a:latin typeface="+mn-lt"/>
                          <a:ea typeface="+mn-ea"/>
                          <a:cs typeface="+mn-cs"/>
                        </a:rPr>
                        <a:t>nonmotile</a:t>
                      </a:r>
                      <a:r>
                        <a:rPr lang="en-IN" sz="2400" kern="1200" baseline="0" dirty="0">
                          <a:solidFill>
                            <a:schemeClr val="dk1"/>
                          </a:solidFill>
                          <a:latin typeface="+mn-lt"/>
                          <a:ea typeface="+mn-ea"/>
                          <a:cs typeface="+mn-cs"/>
                        </a:rPr>
                        <a:t> </a:t>
                      </a:r>
                    </a:p>
                  </a:txBody>
                  <a:tcPr/>
                </a:tc>
                <a:extLst>
                  <a:ext uri="{0D108BD9-81ED-4DB2-BD59-A6C34878D82A}">
                    <a16:rowId xmlns:a16="http://schemas.microsoft.com/office/drawing/2014/main" val="10001"/>
                  </a:ext>
                </a:extLst>
              </a:tr>
              <a:tr h="370840">
                <a:tc>
                  <a:txBody>
                    <a:bodyPr/>
                    <a:lstStyle/>
                    <a:p>
                      <a:r>
                        <a:rPr lang="en-IN" sz="2400" i="1" kern="1200" baseline="0" dirty="0" err="1">
                          <a:solidFill>
                            <a:schemeClr val="dk1"/>
                          </a:solidFill>
                          <a:latin typeface="+mn-lt"/>
                          <a:ea typeface="+mn-ea"/>
                          <a:cs typeface="+mn-cs"/>
                        </a:rPr>
                        <a:t>Peptostreptococcus</a:t>
                      </a:r>
                      <a:r>
                        <a:rPr lang="en-IN" sz="2400" i="1" kern="1200" baseline="0" dirty="0">
                          <a:solidFill>
                            <a:schemeClr val="dk1"/>
                          </a:solidFill>
                          <a:latin typeface="+mn-lt"/>
                          <a:ea typeface="+mn-ea"/>
                          <a:cs typeface="+mn-cs"/>
                        </a:rPr>
                        <a:t> </a:t>
                      </a:r>
                    </a:p>
                  </a:txBody>
                  <a:tcPr/>
                </a:tc>
                <a:tc>
                  <a:txBody>
                    <a:bodyPr/>
                    <a:lstStyle/>
                    <a:p>
                      <a:r>
                        <a:rPr lang="en-IN" sz="2400" kern="1200" baseline="0" dirty="0">
                          <a:solidFill>
                            <a:schemeClr val="dk1"/>
                          </a:solidFill>
                          <a:latin typeface="+mn-lt"/>
                          <a:ea typeface="+mn-ea"/>
                          <a:cs typeface="+mn-cs"/>
                        </a:rPr>
                        <a:t>Gram positive, </a:t>
                      </a:r>
                      <a:r>
                        <a:rPr lang="en-IN" sz="2400" kern="1200" baseline="0" dirty="0" err="1">
                          <a:solidFill>
                            <a:schemeClr val="dk1"/>
                          </a:solidFill>
                          <a:latin typeface="+mn-lt"/>
                          <a:ea typeface="+mn-ea"/>
                          <a:cs typeface="+mn-cs"/>
                        </a:rPr>
                        <a:t>nonmotile</a:t>
                      </a:r>
                      <a:r>
                        <a:rPr lang="en-IN" sz="2400" kern="1200" baseline="0" dirty="0">
                          <a:solidFill>
                            <a:schemeClr val="dk1"/>
                          </a:solidFill>
                          <a:latin typeface="+mn-lt"/>
                          <a:ea typeface="+mn-ea"/>
                          <a:cs typeface="+mn-cs"/>
                        </a:rPr>
                        <a:t> </a:t>
                      </a:r>
                    </a:p>
                  </a:txBody>
                  <a:tcPr/>
                </a:tc>
                <a:extLst>
                  <a:ext uri="{0D108BD9-81ED-4DB2-BD59-A6C34878D82A}">
                    <a16:rowId xmlns:a16="http://schemas.microsoft.com/office/drawing/2014/main" val="10002"/>
                  </a:ext>
                </a:extLst>
              </a:tr>
              <a:tr h="370840">
                <a:tc>
                  <a:txBody>
                    <a:bodyPr/>
                    <a:lstStyle/>
                    <a:p>
                      <a:r>
                        <a:rPr lang="en-IN" sz="2400" i="1" kern="1200" baseline="0" dirty="0" err="1">
                          <a:solidFill>
                            <a:schemeClr val="dk1"/>
                          </a:solidFill>
                          <a:latin typeface="+mn-lt"/>
                          <a:ea typeface="+mn-ea"/>
                          <a:cs typeface="+mn-cs"/>
                        </a:rPr>
                        <a:t>Fusobacterium</a:t>
                      </a:r>
                      <a:r>
                        <a:rPr lang="en-IN" sz="2400" i="1" kern="1200" baseline="0" dirty="0">
                          <a:solidFill>
                            <a:schemeClr val="dk1"/>
                          </a:solidFill>
                          <a:latin typeface="+mn-lt"/>
                          <a:ea typeface="+mn-ea"/>
                          <a:cs typeface="+mn-cs"/>
                        </a:rPr>
                        <a:t> </a:t>
                      </a:r>
                      <a:endParaRPr lang="en-IN" sz="2400" dirty="0"/>
                    </a:p>
                  </a:txBody>
                  <a:tcPr/>
                </a:tc>
                <a:tc>
                  <a:txBody>
                    <a:bodyPr/>
                    <a:lstStyle/>
                    <a:p>
                      <a:r>
                        <a:rPr lang="en-IN" sz="2400" kern="1200" baseline="0" dirty="0">
                          <a:solidFill>
                            <a:schemeClr val="dk1"/>
                          </a:solidFill>
                          <a:latin typeface="+mn-lt"/>
                          <a:ea typeface="+mn-ea"/>
                          <a:cs typeface="+mn-cs"/>
                        </a:rPr>
                        <a:t>Gram negative, </a:t>
                      </a:r>
                      <a:r>
                        <a:rPr lang="en-IN" sz="2400" kern="1200" baseline="0" dirty="0" err="1">
                          <a:solidFill>
                            <a:schemeClr val="dk1"/>
                          </a:solidFill>
                          <a:latin typeface="+mn-lt"/>
                          <a:ea typeface="+mn-ea"/>
                          <a:cs typeface="+mn-cs"/>
                        </a:rPr>
                        <a:t>nonmotile</a:t>
                      </a:r>
                      <a:r>
                        <a:rPr lang="en-IN" sz="2400" kern="1200" baseline="0" dirty="0">
                          <a:solidFill>
                            <a:schemeClr val="dk1"/>
                          </a:solidFill>
                          <a:latin typeface="+mn-lt"/>
                          <a:ea typeface="+mn-ea"/>
                          <a:cs typeface="+mn-cs"/>
                        </a:rPr>
                        <a:t> </a:t>
                      </a:r>
                    </a:p>
                  </a:txBody>
                  <a:tcPr/>
                </a:tc>
                <a:extLst>
                  <a:ext uri="{0D108BD9-81ED-4DB2-BD59-A6C34878D82A}">
                    <a16:rowId xmlns:a16="http://schemas.microsoft.com/office/drawing/2014/main" val="10003"/>
                  </a:ext>
                </a:extLst>
              </a:tr>
              <a:tr h="370840">
                <a:tc>
                  <a:txBody>
                    <a:bodyPr/>
                    <a:lstStyle/>
                    <a:p>
                      <a:r>
                        <a:rPr lang="en-IN" sz="2400" i="1" kern="1200" baseline="0" dirty="0">
                          <a:solidFill>
                            <a:schemeClr val="dk1"/>
                          </a:solidFill>
                          <a:latin typeface="+mn-lt"/>
                          <a:ea typeface="+mn-ea"/>
                          <a:cs typeface="+mn-cs"/>
                        </a:rPr>
                        <a:t>Porphyromonas </a:t>
                      </a:r>
                      <a:endParaRPr lang="en-IN" sz="2400" dirty="0"/>
                    </a:p>
                  </a:txBody>
                  <a:tcPr/>
                </a:tc>
                <a:tc>
                  <a:txBody>
                    <a:bodyPr/>
                    <a:lstStyle/>
                    <a:p>
                      <a:r>
                        <a:rPr lang="en-IN" sz="2400" kern="1200" baseline="0" dirty="0">
                          <a:solidFill>
                            <a:schemeClr val="dk1"/>
                          </a:solidFill>
                          <a:latin typeface="+mn-lt"/>
                          <a:ea typeface="+mn-ea"/>
                          <a:cs typeface="+mn-cs"/>
                        </a:rPr>
                        <a:t>Gram negative, </a:t>
                      </a:r>
                      <a:r>
                        <a:rPr lang="en-IN" sz="2400" kern="1200" baseline="0" dirty="0" err="1">
                          <a:solidFill>
                            <a:schemeClr val="dk1"/>
                          </a:solidFill>
                          <a:latin typeface="+mn-lt"/>
                          <a:ea typeface="+mn-ea"/>
                          <a:cs typeface="+mn-cs"/>
                        </a:rPr>
                        <a:t>nonmotile</a:t>
                      </a:r>
                      <a:endParaRPr lang="en-IN" sz="2400" kern="1200" baseline="0" dirty="0">
                        <a:solidFill>
                          <a:schemeClr val="dk1"/>
                        </a:solidFill>
                        <a:latin typeface="+mn-lt"/>
                        <a:ea typeface="+mn-ea"/>
                        <a:cs typeface="+mn-cs"/>
                      </a:endParaRPr>
                    </a:p>
                    <a:p>
                      <a:r>
                        <a:rPr lang="en-IN" sz="2400" kern="1200" baseline="0" dirty="0">
                          <a:solidFill>
                            <a:schemeClr val="dk1"/>
                          </a:solidFill>
                          <a:latin typeface="+mn-lt"/>
                          <a:ea typeface="+mn-ea"/>
                          <a:cs typeface="+mn-cs"/>
                        </a:rPr>
                        <a:t> </a:t>
                      </a:r>
                      <a:endParaRPr lang="en-IN" sz="2400" dirty="0"/>
                    </a:p>
                  </a:txBody>
                  <a:tcPr/>
                </a:tc>
                <a:extLst>
                  <a:ext uri="{0D108BD9-81ED-4DB2-BD59-A6C34878D82A}">
                    <a16:rowId xmlns:a16="http://schemas.microsoft.com/office/drawing/2014/main" val="10004"/>
                  </a:ext>
                </a:extLst>
              </a:tr>
              <a:tr h="370840">
                <a:tc>
                  <a:txBody>
                    <a:bodyPr/>
                    <a:lstStyle/>
                    <a:p>
                      <a:r>
                        <a:rPr lang="en-IN" sz="2400" i="1" kern="1200" baseline="0" dirty="0" err="1">
                          <a:solidFill>
                            <a:schemeClr val="dk1"/>
                          </a:solidFill>
                          <a:latin typeface="+mn-lt"/>
                          <a:ea typeface="+mn-ea"/>
                          <a:cs typeface="+mn-cs"/>
                        </a:rPr>
                        <a:t>Prevotella</a:t>
                      </a:r>
                      <a:r>
                        <a:rPr lang="en-IN" sz="2400" i="1" kern="1200" baseline="0" dirty="0">
                          <a:solidFill>
                            <a:schemeClr val="dk1"/>
                          </a:solidFill>
                          <a:latin typeface="+mn-lt"/>
                          <a:ea typeface="+mn-ea"/>
                          <a:cs typeface="+mn-cs"/>
                        </a:rPr>
                        <a:t> </a:t>
                      </a:r>
                    </a:p>
                  </a:txBody>
                  <a:tcPr/>
                </a:tc>
                <a:tc>
                  <a:txBody>
                    <a:bodyPr/>
                    <a:lstStyle/>
                    <a:p>
                      <a:r>
                        <a:rPr lang="en-IN" sz="2400" kern="1200" baseline="0" dirty="0">
                          <a:solidFill>
                            <a:schemeClr val="dk1"/>
                          </a:solidFill>
                          <a:latin typeface="+mn-lt"/>
                          <a:ea typeface="+mn-ea"/>
                          <a:cs typeface="+mn-cs"/>
                        </a:rPr>
                        <a:t>Gram negative, </a:t>
                      </a:r>
                      <a:r>
                        <a:rPr lang="en-IN" sz="2400" kern="1200" baseline="0" dirty="0" err="1">
                          <a:solidFill>
                            <a:schemeClr val="dk1"/>
                          </a:solidFill>
                          <a:latin typeface="+mn-lt"/>
                          <a:ea typeface="+mn-ea"/>
                          <a:cs typeface="+mn-cs"/>
                        </a:rPr>
                        <a:t>nonmotile</a:t>
                      </a:r>
                      <a:r>
                        <a:rPr lang="en-IN" sz="2400" kern="1200" baseline="0" dirty="0">
                          <a:solidFill>
                            <a:schemeClr val="dk1"/>
                          </a:solidFill>
                          <a:latin typeface="+mn-lt"/>
                          <a:ea typeface="+mn-ea"/>
                          <a:cs typeface="+mn-cs"/>
                        </a:rPr>
                        <a:t> </a:t>
                      </a:r>
                      <a:endParaRPr lang="en-IN" sz="2400" dirty="0"/>
                    </a:p>
                  </a:txBody>
                  <a:tcPr/>
                </a:tc>
                <a:extLst>
                  <a:ext uri="{0D108BD9-81ED-4DB2-BD59-A6C34878D82A}">
                    <a16:rowId xmlns:a16="http://schemas.microsoft.com/office/drawing/2014/main" val="10005"/>
                  </a:ext>
                </a:extLst>
              </a:tr>
              <a:tr h="370840">
                <a:tc>
                  <a:txBody>
                    <a:bodyPr/>
                    <a:lstStyle/>
                    <a:p>
                      <a:r>
                        <a:rPr lang="en-IN" sz="2400" i="1" kern="1200" baseline="0" dirty="0">
                          <a:solidFill>
                            <a:schemeClr val="dk1"/>
                          </a:solidFill>
                          <a:latin typeface="+mn-lt"/>
                          <a:ea typeface="+mn-ea"/>
                          <a:cs typeface="+mn-cs"/>
                        </a:rPr>
                        <a:t>Streptococcus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400" kern="1200" baseline="0" dirty="0">
                          <a:solidFill>
                            <a:schemeClr val="dk1"/>
                          </a:solidFill>
                          <a:latin typeface="+mn-lt"/>
                          <a:ea typeface="+mn-ea"/>
                          <a:cs typeface="+mn-cs"/>
                        </a:rPr>
                        <a:t>Gram positive, </a:t>
                      </a:r>
                      <a:r>
                        <a:rPr lang="en-IN" sz="2400" kern="1200" baseline="0" dirty="0" err="1">
                          <a:solidFill>
                            <a:schemeClr val="dk1"/>
                          </a:solidFill>
                          <a:latin typeface="+mn-lt"/>
                          <a:ea typeface="+mn-ea"/>
                          <a:cs typeface="+mn-cs"/>
                        </a:rPr>
                        <a:t>nonmotile</a:t>
                      </a:r>
                      <a:r>
                        <a:rPr lang="en-IN" sz="2400" kern="1200" baseline="0" dirty="0">
                          <a:solidFill>
                            <a:schemeClr val="dk1"/>
                          </a:solidFill>
                          <a:latin typeface="+mn-lt"/>
                          <a:ea typeface="+mn-ea"/>
                          <a:cs typeface="+mn-cs"/>
                        </a:rPr>
                        <a:t> </a:t>
                      </a:r>
                      <a:endParaRPr lang="en-IN" sz="2400" dirty="0"/>
                    </a:p>
                  </a:txBody>
                  <a:tcPr/>
                </a:tc>
                <a:extLst>
                  <a:ext uri="{0D108BD9-81ED-4DB2-BD59-A6C34878D82A}">
                    <a16:rowId xmlns:a16="http://schemas.microsoft.com/office/drawing/2014/main" val="10006"/>
                  </a:ext>
                </a:extLst>
              </a:tr>
              <a:tr h="370840">
                <a:tc>
                  <a:txBody>
                    <a:bodyPr/>
                    <a:lstStyle/>
                    <a:p>
                      <a:r>
                        <a:rPr lang="en-IN" sz="2400" i="1" kern="1200" baseline="0" dirty="0">
                          <a:solidFill>
                            <a:schemeClr val="dk1"/>
                          </a:solidFill>
                          <a:latin typeface="+mn-lt"/>
                          <a:ea typeface="+mn-ea"/>
                          <a:cs typeface="+mn-cs"/>
                        </a:rPr>
                        <a:t>Lactobacillus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400" kern="1200" baseline="0" dirty="0">
                          <a:solidFill>
                            <a:schemeClr val="dk1"/>
                          </a:solidFill>
                          <a:latin typeface="+mn-lt"/>
                          <a:ea typeface="+mn-ea"/>
                          <a:cs typeface="+mn-cs"/>
                        </a:rPr>
                        <a:t>Gram positive, </a:t>
                      </a:r>
                      <a:r>
                        <a:rPr lang="en-IN" sz="2400" kern="1200" baseline="0" dirty="0" err="1">
                          <a:solidFill>
                            <a:schemeClr val="dk1"/>
                          </a:solidFill>
                          <a:latin typeface="+mn-lt"/>
                          <a:ea typeface="+mn-ea"/>
                          <a:cs typeface="+mn-cs"/>
                        </a:rPr>
                        <a:t>nonmotile</a:t>
                      </a:r>
                      <a:r>
                        <a:rPr lang="en-IN" sz="2400" kern="1200" baseline="0" dirty="0">
                          <a:solidFill>
                            <a:schemeClr val="dk1"/>
                          </a:solidFill>
                          <a:latin typeface="+mn-lt"/>
                          <a:ea typeface="+mn-ea"/>
                          <a:cs typeface="+mn-cs"/>
                        </a:rPr>
                        <a:t> </a:t>
                      </a:r>
                      <a:endParaRPr lang="en-IN" sz="2400" dirty="0"/>
                    </a:p>
                  </a:txBody>
                  <a:tcPr/>
                </a:tc>
                <a:extLst>
                  <a:ext uri="{0D108BD9-81ED-4DB2-BD59-A6C34878D82A}">
                    <a16:rowId xmlns:a16="http://schemas.microsoft.com/office/drawing/2014/main" val="10007"/>
                  </a:ext>
                </a:extLst>
              </a:tr>
              <a:tr h="370840">
                <a:tc>
                  <a:txBody>
                    <a:bodyPr/>
                    <a:lstStyle/>
                    <a:p>
                      <a:r>
                        <a:rPr lang="en-IN" sz="2400" i="1" kern="1200" baseline="0" dirty="0" err="1">
                          <a:solidFill>
                            <a:schemeClr val="dk1"/>
                          </a:solidFill>
                          <a:latin typeface="+mn-lt"/>
                          <a:ea typeface="+mn-ea"/>
                          <a:cs typeface="+mn-cs"/>
                        </a:rPr>
                        <a:t>Wolinella</a:t>
                      </a:r>
                      <a:r>
                        <a:rPr lang="en-IN" sz="2400" i="1" kern="1200" baseline="0" dirty="0">
                          <a:solidFill>
                            <a:schemeClr val="dk1"/>
                          </a:solidFill>
                          <a:latin typeface="+mn-lt"/>
                          <a:ea typeface="+mn-ea"/>
                          <a:cs typeface="+mn-cs"/>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400" kern="1200" baseline="0" dirty="0">
                          <a:solidFill>
                            <a:schemeClr val="dk1"/>
                          </a:solidFill>
                          <a:latin typeface="+mn-lt"/>
                          <a:ea typeface="+mn-ea"/>
                          <a:cs typeface="+mn-cs"/>
                        </a:rPr>
                        <a:t>Gram negative, </a:t>
                      </a:r>
                      <a:r>
                        <a:rPr lang="en-IN" sz="2400" kern="1200" baseline="0" dirty="0" err="1">
                          <a:solidFill>
                            <a:schemeClr val="dk1"/>
                          </a:solidFill>
                          <a:latin typeface="+mn-lt"/>
                          <a:ea typeface="+mn-ea"/>
                          <a:cs typeface="+mn-cs"/>
                        </a:rPr>
                        <a:t>nonmotile</a:t>
                      </a:r>
                      <a:r>
                        <a:rPr lang="en-IN" sz="2400" kern="1200" baseline="0" dirty="0">
                          <a:solidFill>
                            <a:schemeClr val="dk1"/>
                          </a:solidFill>
                          <a:latin typeface="+mn-lt"/>
                          <a:ea typeface="+mn-ea"/>
                          <a:cs typeface="+mn-cs"/>
                        </a:rPr>
                        <a:t> </a:t>
                      </a:r>
                      <a:endParaRPr lang="en-IN" sz="2400" dirty="0"/>
                    </a:p>
                  </a:txBody>
                  <a:tcPr/>
                </a:tc>
                <a:extLst>
                  <a:ext uri="{0D108BD9-81ED-4DB2-BD59-A6C34878D82A}">
                    <a16:rowId xmlns:a16="http://schemas.microsoft.com/office/drawing/2014/main" val="10008"/>
                  </a:ext>
                </a:extLst>
              </a:tr>
              <a:tr h="370840">
                <a:tc>
                  <a:txBody>
                    <a:bodyPr/>
                    <a:lstStyle/>
                    <a:p>
                      <a:r>
                        <a:rPr lang="en-IN" sz="2400" i="1" kern="1200" baseline="0" dirty="0" err="1">
                          <a:solidFill>
                            <a:schemeClr val="dk1"/>
                          </a:solidFill>
                          <a:latin typeface="+mn-lt"/>
                          <a:ea typeface="+mn-ea"/>
                          <a:cs typeface="+mn-cs"/>
                        </a:rPr>
                        <a:t>Actinomyces</a:t>
                      </a:r>
                      <a:r>
                        <a:rPr lang="en-IN" sz="2400" i="1" kern="1200" baseline="0" dirty="0">
                          <a:solidFill>
                            <a:schemeClr val="dk1"/>
                          </a:solidFill>
                          <a:latin typeface="+mn-lt"/>
                          <a:ea typeface="+mn-ea"/>
                          <a:cs typeface="+mn-cs"/>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400" kern="1200" baseline="0" dirty="0">
                          <a:solidFill>
                            <a:schemeClr val="dk1"/>
                          </a:solidFill>
                          <a:latin typeface="+mn-lt"/>
                          <a:ea typeface="+mn-ea"/>
                          <a:cs typeface="+mn-cs"/>
                        </a:rPr>
                        <a:t>Gram-positive rod, </a:t>
                      </a:r>
                      <a:r>
                        <a:rPr lang="en-IN" sz="2400" kern="1200" baseline="0" dirty="0" err="1">
                          <a:solidFill>
                            <a:schemeClr val="dk1"/>
                          </a:solidFill>
                          <a:latin typeface="+mn-lt"/>
                          <a:ea typeface="+mn-ea"/>
                          <a:cs typeface="+mn-cs"/>
                        </a:rPr>
                        <a:t>nonmotile</a:t>
                      </a:r>
                      <a:r>
                        <a:rPr lang="en-IN" sz="2400" kern="1200" baseline="0" dirty="0">
                          <a:solidFill>
                            <a:schemeClr val="dk1"/>
                          </a:solidFill>
                          <a:latin typeface="+mn-lt"/>
                          <a:ea typeface="+mn-ea"/>
                          <a:cs typeface="+mn-cs"/>
                        </a:rPr>
                        <a:t> </a:t>
                      </a:r>
                      <a:endParaRPr lang="en-IN" sz="2400" dirty="0"/>
                    </a:p>
                  </a:txBody>
                  <a:tcPr/>
                </a:tc>
                <a:extLst>
                  <a:ext uri="{0D108BD9-81ED-4DB2-BD59-A6C34878D82A}">
                    <a16:rowId xmlns:a16="http://schemas.microsoft.com/office/drawing/2014/main" val="10009"/>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a:solidFill>
                  <a:srgbClr val="C00000"/>
                </a:solidFill>
              </a:rPr>
              <a:t>PULPAL DISEASE.......Classification</a:t>
            </a:r>
            <a:endParaRPr lang="en-IN" sz="3200" dirty="0"/>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548680"/>
          <a:ext cx="8229600" cy="5904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764704"/>
          <a:ext cx="8229600" cy="53614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a:solidFill>
                  <a:srgbClr val="C00000"/>
                </a:solidFill>
              </a:rPr>
              <a:t>Effect of </a:t>
            </a:r>
            <a:r>
              <a:rPr lang="en-IN" sz="3200" b="1" dirty="0" err="1">
                <a:solidFill>
                  <a:srgbClr val="C00000"/>
                </a:solidFill>
              </a:rPr>
              <a:t>pulpal</a:t>
            </a:r>
            <a:r>
              <a:rPr lang="en-IN" sz="3200" b="1" dirty="0">
                <a:solidFill>
                  <a:srgbClr val="C00000"/>
                </a:solidFill>
              </a:rPr>
              <a:t> disease on </a:t>
            </a:r>
            <a:r>
              <a:rPr lang="en-IN" sz="3200" b="1" dirty="0" err="1">
                <a:solidFill>
                  <a:srgbClr val="C00000"/>
                </a:solidFill>
              </a:rPr>
              <a:t>periodontium</a:t>
            </a:r>
            <a:endParaRPr lang="en-IN" sz="3200" b="1" dirty="0">
              <a:solidFill>
                <a:srgbClr val="C00000"/>
              </a:solidFill>
            </a:endParaRPr>
          </a:p>
        </p:txBody>
      </p:sp>
      <p:sp>
        <p:nvSpPr>
          <p:cNvPr id="3" name="Content Placeholder 2"/>
          <p:cNvSpPr>
            <a:spLocks noGrp="1"/>
          </p:cNvSpPr>
          <p:nvPr>
            <p:ph idx="1"/>
          </p:nvPr>
        </p:nvSpPr>
        <p:spPr/>
        <p:txBody>
          <a:bodyPr>
            <a:normAutofit fontScale="92500" lnSpcReduction="20000"/>
          </a:bodyPr>
          <a:lstStyle/>
          <a:p>
            <a:pPr algn="just">
              <a:lnSpc>
                <a:spcPct val="150000"/>
              </a:lnSpc>
            </a:pPr>
            <a:r>
              <a:rPr lang="en-IN" sz="2800" dirty="0" err="1"/>
              <a:t>Pulpal</a:t>
            </a:r>
            <a:r>
              <a:rPr lang="en-IN" sz="2800" dirty="0"/>
              <a:t> tissue may be significantly inflamed and yet exert little or no effect on the </a:t>
            </a:r>
            <a:r>
              <a:rPr lang="en-IN" sz="2800" dirty="0" err="1"/>
              <a:t>periodontium</a:t>
            </a:r>
            <a:r>
              <a:rPr lang="en-IN" sz="2800" dirty="0"/>
              <a:t>. </a:t>
            </a:r>
          </a:p>
          <a:p>
            <a:pPr algn="just">
              <a:lnSpc>
                <a:spcPct val="150000"/>
              </a:lnSpc>
            </a:pPr>
            <a:r>
              <a:rPr lang="en-IN" sz="2800" dirty="0"/>
              <a:t>As long as the pulp remains vital, it is unlikely that significant changes will occur in the </a:t>
            </a:r>
            <a:r>
              <a:rPr lang="en-IN" sz="2800" dirty="0" err="1"/>
              <a:t>periodontium</a:t>
            </a:r>
            <a:r>
              <a:rPr lang="en-IN" sz="2800" dirty="0"/>
              <a:t>.</a:t>
            </a:r>
          </a:p>
          <a:p>
            <a:pPr algn="just">
              <a:lnSpc>
                <a:spcPct val="150000"/>
              </a:lnSpc>
            </a:pPr>
            <a:r>
              <a:rPr lang="en-IN" sz="2800" dirty="0"/>
              <a:t>Necrosis of the pulp, however, can result in bone </a:t>
            </a:r>
            <a:r>
              <a:rPr lang="en-IN" sz="2800" dirty="0" err="1"/>
              <a:t>resorption</a:t>
            </a:r>
            <a:r>
              <a:rPr lang="en-IN" sz="2800" dirty="0"/>
              <a:t> and the production of </a:t>
            </a:r>
            <a:r>
              <a:rPr lang="en-IN" sz="2800" dirty="0" err="1"/>
              <a:t>radiolucency</a:t>
            </a:r>
            <a:r>
              <a:rPr lang="en-IN" sz="2800" dirty="0"/>
              <a:t> at the apex of the tooth, in the </a:t>
            </a:r>
            <a:r>
              <a:rPr lang="en-IN" sz="2800" dirty="0" err="1"/>
              <a:t>furcation</a:t>
            </a:r>
            <a:r>
              <a:rPr lang="en-IN" sz="2800" dirty="0"/>
              <a:t> (molars), or at points along the root.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normAutofit lnSpcReduction="10000"/>
          </a:bodyPr>
          <a:lstStyle/>
          <a:p>
            <a:pPr algn="just">
              <a:lnSpc>
                <a:spcPct val="150000"/>
              </a:lnSpc>
            </a:pPr>
            <a:r>
              <a:rPr lang="en-IN" sz="2800" dirty="0"/>
              <a:t>The resulting lesion may be an acute apical lesion or abscess, a more chronic </a:t>
            </a:r>
            <a:r>
              <a:rPr lang="en-IN" sz="2800" dirty="0" err="1"/>
              <a:t>periradicular</a:t>
            </a:r>
            <a:r>
              <a:rPr lang="en-IN" sz="2800" dirty="0"/>
              <a:t> lesion (cyst or </a:t>
            </a:r>
            <a:r>
              <a:rPr lang="en-IN" sz="2800" dirty="0" err="1"/>
              <a:t>granuloma</a:t>
            </a:r>
            <a:r>
              <a:rPr lang="en-IN" sz="2800" dirty="0"/>
              <a:t>), or a lesion associated with a lateral or accessory canal. </a:t>
            </a:r>
          </a:p>
          <a:p>
            <a:pPr algn="just">
              <a:lnSpc>
                <a:spcPct val="150000"/>
              </a:lnSpc>
            </a:pPr>
            <a:r>
              <a:rPr lang="en-IN" sz="2800" dirty="0"/>
              <a:t>The lesion may remain small, or it can expand sufficiently to destroy a substantial amount of the attachment of the tooth and communicate with a lesion of </a:t>
            </a:r>
            <a:r>
              <a:rPr lang="en-IN" sz="2800" dirty="0" err="1"/>
              <a:t>periodontitis</a:t>
            </a:r>
            <a:r>
              <a:rPr lang="en-IN" sz="2800" dirty="0"/>
              <a:t>. </a:t>
            </a:r>
            <a:endParaRPr lang="en-IN" sz="28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b="1" dirty="0">
                <a:solidFill>
                  <a:srgbClr val="7030A0"/>
                </a:solidFill>
              </a:rPr>
              <a:t>Classification of </a:t>
            </a:r>
            <a:r>
              <a:rPr lang="en-IN" sz="2800" b="1" dirty="0" err="1">
                <a:solidFill>
                  <a:srgbClr val="7030A0"/>
                </a:solidFill>
              </a:rPr>
              <a:t>Periradicular</a:t>
            </a:r>
            <a:r>
              <a:rPr lang="en-IN" sz="2800" b="1" dirty="0">
                <a:solidFill>
                  <a:srgbClr val="7030A0"/>
                </a:solidFill>
              </a:rPr>
              <a:t> Lesions </a:t>
            </a: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2800" b="1" dirty="0">
                <a:solidFill>
                  <a:srgbClr val="7030A0"/>
                </a:solidFill>
              </a:rPr>
              <a:t>The </a:t>
            </a:r>
            <a:r>
              <a:rPr lang="en-IN" sz="2800" b="1" dirty="0" err="1">
                <a:solidFill>
                  <a:srgbClr val="7030A0"/>
                </a:solidFill>
              </a:rPr>
              <a:t>histopathologic</a:t>
            </a:r>
            <a:r>
              <a:rPr lang="en-IN" sz="2800" b="1" dirty="0">
                <a:solidFill>
                  <a:srgbClr val="7030A0"/>
                </a:solidFill>
              </a:rPr>
              <a:t> structure of the </a:t>
            </a:r>
            <a:r>
              <a:rPr lang="en-IN" sz="2800" b="1" dirty="0" err="1">
                <a:solidFill>
                  <a:srgbClr val="7030A0"/>
                </a:solidFill>
              </a:rPr>
              <a:t>periapical</a:t>
            </a:r>
            <a:r>
              <a:rPr lang="en-IN" sz="2800" b="1" dirty="0">
                <a:solidFill>
                  <a:srgbClr val="7030A0"/>
                </a:solidFill>
              </a:rPr>
              <a:t> inflammatory lesion is</a:t>
            </a: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Times New Roman" panose="02020603050405020304" pitchFamily="18" charset="0"/>
                <a:cs typeface="Times New Roman" panose="02020603050405020304" pitchFamily="18" charset="0"/>
              </a:rPr>
              <a:t>SPECIFIC LEARNING OBJECTIVES</a:t>
            </a:r>
            <a:endParaRPr lang="en-IN" sz="3200"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19191147"/>
              </p:ext>
            </p:extLst>
          </p:nvPr>
        </p:nvGraphicFramePr>
        <p:xfrm>
          <a:off x="457200" y="1600200"/>
          <a:ext cx="8229600" cy="3672840"/>
        </p:xfrm>
        <a:graphic>
          <a:graphicData uri="http://schemas.openxmlformats.org/drawingml/2006/table">
            <a:tbl>
              <a:tblPr firstRow="1" bandRow="1">
                <a:tableStyleId>{21E4AEA4-8DFA-4A89-87EB-49C32662AFE0}</a:tableStyleId>
              </a:tblPr>
              <a:tblGrid>
                <a:gridCol w="2743200">
                  <a:extLst>
                    <a:ext uri="{9D8B030D-6E8A-4147-A177-3AD203B41FA5}">
                      <a16:colId xmlns:a16="http://schemas.microsoft.com/office/drawing/2014/main" val="75021349"/>
                    </a:ext>
                  </a:extLst>
                </a:gridCol>
                <a:gridCol w="2743200">
                  <a:extLst>
                    <a:ext uri="{9D8B030D-6E8A-4147-A177-3AD203B41FA5}">
                      <a16:colId xmlns:a16="http://schemas.microsoft.com/office/drawing/2014/main" val="2287688383"/>
                    </a:ext>
                  </a:extLst>
                </a:gridCol>
                <a:gridCol w="2743200">
                  <a:extLst>
                    <a:ext uri="{9D8B030D-6E8A-4147-A177-3AD203B41FA5}">
                      <a16:colId xmlns:a16="http://schemas.microsoft.com/office/drawing/2014/main" val="1157416130"/>
                    </a:ext>
                  </a:extLst>
                </a:gridCol>
              </a:tblGrid>
              <a:tr h="370840">
                <a:tc>
                  <a:txBody>
                    <a:bodyPr/>
                    <a:lstStyle/>
                    <a:p>
                      <a:r>
                        <a:rPr lang="en-US" dirty="0"/>
                        <a:t>CORE AREAS</a:t>
                      </a:r>
                      <a:endParaRPr lang="en-IN" dirty="0"/>
                    </a:p>
                  </a:txBody>
                  <a:tcPr/>
                </a:tc>
                <a:tc>
                  <a:txBody>
                    <a:bodyPr/>
                    <a:lstStyle/>
                    <a:p>
                      <a:r>
                        <a:rPr lang="en-US" dirty="0"/>
                        <a:t>DOMAIN</a:t>
                      </a:r>
                      <a:endParaRPr lang="en-IN" dirty="0"/>
                    </a:p>
                  </a:txBody>
                  <a:tcPr/>
                </a:tc>
                <a:tc>
                  <a:txBody>
                    <a:bodyPr/>
                    <a:lstStyle/>
                    <a:p>
                      <a:r>
                        <a:rPr lang="en-US" dirty="0"/>
                        <a:t>CATEGORY</a:t>
                      </a:r>
                      <a:endParaRPr lang="en-IN" dirty="0"/>
                    </a:p>
                  </a:txBody>
                  <a:tcPr/>
                </a:tc>
                <a:extLst>
                  <a:ext uri="{0D108BD9-81ED-4DB2-BD59-A6C34878D82A}">
                    <a16:rowId xmlns:a16="http://schemas.microsoft.com/office/drawing/2014/main" val="2055584224"/>
                  </a:ext>
                </a:extLst>
              </a:tr>
              <a:tr h="370840">
                <a:tc>
                  <a:txBody>
                    <a:bodyPr/>
                    <a:lstStyle/>
                    <a:p>
                      <a:r>
                        <a:rPr lang="en-IN" sz="1800" b="1" dirty="0">
                          <a:solidFill>
                            <a:srgbClr val="002060"/>
                          </a:solidFill>
                        </a:rPr>
                        <a:t>Introduction</a:t>
                      </a:r>
                    </a:p>
                  </a:txBody>
                  <a:tcPr/>
                </a:tc>
                <a:tc>
                  <a:txBody>
                    <a:bodyPr/>
                    <a:lstStyle/>
                    <a:p>
                      <a:r>
                        <a:rPr lang="en-US" dirty="0"/>
                        <a:t>Affective</a:t>
                      </a:r>
                      <a:endParaRPr lang="en-IN" dirty="0"/>
                    </a:p>
                  </a:txBody>
                  <a:tcPr/>
                </a:tc>
                <a:tc>
                  <a:txBody>
                    <a:bodyPr/>
                    <a:lstStyle/>
                    <a:p>
                      <a:r>
                        <a:rPr lang="en-US" dirty="0"/>
                        <a:t>Desire to know</a:t>
                      </a:r>
                      <a:endParaRPr lang="en-IN" dirty="0"/>
                    </a:p>
                  </a:txBody>
                  <a:tcPr/>
                </a:tc>
                <a:extLst>
                  <a:ext uri="{0D108BD9-81ED-4DB2-BD59-A6C34878D82A}">
                    <a16:rowId xmlns:a16="http://schemas.microsoft.com/office/drawing/2014/main" val="474647092"/>
                  </a:ext>
                </a:extLst>
              </a:tr>
              <a:tr h="370840">
                <a:tc>
                  <a:txBody>
                    <a:bodyPr/>
                    <a:lstStyle/>
                    <a:p>
                      <a:pPr lvl="0"/>
                      <a:r>
                        <a:rPr lang="en-IN" sz="1800" b="1" dirty="0">
                          <a:solidFill>
                            <a:srgbClr val="002060"/>
                          </a:solidFill>
                        </a:rPr>
                        <a:t>Pathways of communication </a:t>
                      </a:r>
                    </a:p>
                  </a:txBody>
                  <a:tcPr/>
                </a:tc>
                <a:tc>
                  <a:txBody>
                    <a:bodyPr/>
                    <a:lstStyle/>
                    <a:p>
                      <a:r>
                        <a:rPr lang="en-US" dirty="0"/>
                        <a:t>Cognitive</a:t>
                      </a:r>
                      <a:endParaRPr lang="en-IN" dirty="0"/>
                    </a:p>
                  </a:txBody>
                  <a:tcPr/>
                </a:tc>
                <a:tc>
                  <a:txBody>
                    <a:bodyPr/>
                    <a:lstStyle/>
                    <a:p>
                      <a:r>
                        <a:rPr lang="en-US" dirty="0"/>
                        <a:t>Nice to know</a:t>
                      </a:r>
                      <a:endParaRPr lang="en-IN" dirty="0"/>
                    </a:p>
                  </a:txBody>
                  <a:tcPr/>
                </a:tc>
                <a:extLst>
                  <a:ext uri="{0D108BD9-81ED-4DB2-BD59-A6C34878D82A}">
                    <a16:rowId xmlns:a16="http://schemas.microsoft.com/office/drawing/2014/main" val="1882012510"/>
                  </a:ext>
                </a:extLst>
              </a:tr>
              <a:tr h="370840">
                <a:tc>
                  <a:txBody>
                    <a:bodyPr/>
                    <a:lstStyle/>
                    <a:p>
                      <a:pPr lvl="0"/>
                      <a:r>
                        <a:rPr lang="en-IN" sz="1800" b="1" dirty="0">
                          <a:solidFill>
                            <a:srgbClr val="002060"/>
                          </a:solidFill>
                        </a:rPr>
                        <a:t>Pulpal disease</a:t>
                      </a:r>
                    </a:p>
                  </a:txBody>
                  <a:tcPr/>
                </a:tc>
                <a:tc>
                  <a:txBody>
                    <a:bodyPr/>
                    <a:lstStyle/>
                    <a:p>
                      <a:r>
                        <a:rPr lang="en-US" dirty="0"/>
                        <a:t>Cognitive</a:t>
                      </a:r>
                      <a:endParaRPr lang="en-IN" dirty="0"/>
                    </a:p>
                  </a:txBody>
                  <a:tcPr/>
                </a:tc>
                <a:tc>
                  <a:txBody>
                    <a:bodyPr/>
                    <a:lstStyle/>
                    <a:p>
                      <a:r>
                        <a:rPr lang="en-US" dirty="0"/>
                        <a:t>Nice to know</a:t>
                      </a:r>
                      <a:endParaRPr lang="en-IN" dirty="0"/>
                    </a:p>
                  </a:txBody>
                  <a:tcPr/>
                </a:tc>
                <a:extLst>
                  <a:ext uri="{0D108BD9-81ED-4DB2-BD59-A6C34878D82A}">
                    <a16:rowId xmlns:a16="http://schemas.microsoft.com/office/drawing/2014/main" val="3702978174"/>
                  </a:ext>
                </a:extLst>
              </a:tr>
              <a:tr h="370840">
                <a:tc>
                  <a:txBody>
                    <a:bodyPr/>
                    <a:lstStyle/>
                    <a:p>
                      <a:pPr lvl="0"/>
                      <a:r>
                        <a:rPr lang="en-IN" sz="1800" b="1" dirty="0">
                          <a:solidFill>
                            <a:srgbClr val="002060"/>
                          </a:solidFill>
                        </a:rPr>
                        <a:t>Effect of pulpal diseases on the periodontal tissues </a:t>
                      </a:r>
                    </a:p>
                  </a:txBody>
                  <a:tcPr/>
                </a:tc>
                <a:tc>
                  <a:txBody>
                    <a:bodyPr/>
                    <a:lstStyle/>
                    <a:p>
                      <a:r>
                        <a:rPr lang="en-US" dirty="0"/>
                        <a:t>Cognitive</a:t>
                      </a:r>
                      <a:endParaRPr lang="en-IN" dirty="0"/>
                    </a:p>
                  </a:txBody>
                  <a:tcPr/>
                </a:tc>
                <a:tc>
                  <a:txBody>
                    <a:bodyPr/>
                    <a:lstStyle/>
                    <a:p>
                      <a:r>
                        <a:rPr lang="en-US" dirty="0"/>
                        <a:t>Nice to know</a:t>
                      </a:r>
                      <a:endParaRPr lang="en-IN" dirty="0"/>
                    </a:p>
                  </a:txBody>
                  <a:tcPr/>
                </a:tc>
                <a:extLst>
                  <a:ext uri="{0D108BD9-81ED-4DB2-BD59-A6C34878D82A}">
                    <a16:rowId xmlns:a16="http://schemas.microsoft.com/office/drawing/2014/main" val="2273285651"/>
                  </a:ext>
                </a:extLst>
              </a:tr>
              <a:tr h="370840">
                <a:tc>
                  <a:txBody>
                    <a:bodyPr/>
                    <a:lstStyle/>
                    <a:p>
                      <a:pPr lvl="0"/>
                      <a:r>
                        <a:rPr lang="en-IN" sz="1800" b="1" dirty="0">
                          <a:solidFill>
                            <a:srgbClr val="002060"/>
                          </a:solidFill>
                        </a:rPr>
                        <a:t>Effect of periodontal inflammation on the pulp </a:t>
                      </a:r>
                    </a:p>
                  </a:txBody>
                  <a:tcPr/>
                </a:tc>
                <a:tc>
                  <a:txBody>
                    <a:bodyPr/>
                    <a:lstStyle/>
                    <a:p>
                      <a:r>
                        <a:rPr lang="en-US" dirty="0"/>
                        <a:t>Cognitive</a:t>
                      </a:r>
                      <a:endParaRPr lang="en-IN" dirty="0"/>
                    </a:p>
                  </a:txBody>
                  <a:tcPr/>
                </a:tc>
                <a:tc>
                  <a:txBody>
                    <a:bodyPr/>
                    <a:lstStyle/>
                    <a:p>
                      <a:r>
                        <a:rPr lang="en-US" dirty="0"/>
                        <a:t>Nice to know</a:t>
                      </a:r>
                      <a:endParaRPr lang="en-IN" dirty="0"/>
                    </a:p>
                  </a:txBody>
                  <a:tcPr/>
                </a:tc>
                <a:extLst>
                  <a:ext uri="{0D108BD9-81ED-4DB2-BD59-A6C34878D82A}">
                    <a16:rowId xmlns:a16="http://schemas.microsoft.com/office/drawing/2014/main" val="2856515753"/>
                  </a:ext>
                </a:extLst>
              </a:tr>
              <a:tr h="370840">
                <a:tc>
                  <a:txBody>
                    <a:bodyPr/>
                    <a:lstStyle/>
                    <a:p>
                      <a:pPr lvl="0"/>
                      <a:r>
                        <a:rPr lang="en-IN" sz="1800" b="1" dirty="0">
                          <a:solidFill>
                            <a:srgbClr val="002060"/>
                          </a:solidFill>
                        </a:rPr>
                        <a:t>Classification of Endo-</a:t>
                      </a:r>
                      <a:r>
                        <a:rPr lang="en-IN" sz="1800" b="1" dirty="0" err="1">
                          <a:solidFill>
                            <a:srgbClr val="002060"/>
                          </a:solidFill>
                        </a:rPr>
                        <a:t>Perio</a:t>
                      </a:r>
                      <a:r>
                        <a:rPr lang="en-IN" sz="1800" b="1" dirty="0">
                          <a:solidFill>
                            <a:srgbClr val="002060"/>
                          </a:solidFill>
                        </a:rPr>
                        <a:t> lesion</a:t>
                      </a:r>
                    </a:p>
                  </a:txBody>
                  <a:tcPr/>
                </a:tc>
                <a:tc>
                  <a:txBody>
                    <a:bodyPr/>
                    <a:lstStyle/>
                    <a:p>
                      <a:r>
                        <a:rPr lang="en-US" dirty="0"/>
                        <a:t>Cognitive</a:t>
                      </a:r>
                      <a:endParaRPr lang="en-IN" dirty="0"/>
                    </a:p>
                  </a:txBody>
                  <a:tcPr/>
                </a:tc>
                <a:tc>
                  <a:txBody>
                    <a:bodyPr/>
                    <a:lstStyle/>
                    <a:p>
                      <a:r>
                        <a:rPr lang="en-US" dirty="0"/>
                        <a:t>Must to know</a:t>
                      </a:r>
                      <a:endParaRPr lang="en-IN" dirty="0"/>
                    </a:p>
                  </a:txBody>
                  <a:tcPr/>
                </a:tc>
                <a:extLst>
                  <a:ext uri="{0D108BD9-81ED-4DB2-BD59-A6C34878D82A}">
                    <a16:rowId xmlns:a16="http://schemas.microsoft.com/office/drawing/2014/main" val="960811923"/>
                  </a:ext>
                </a:extLst>
              </a:tr>
            </a:tbl>
          </a:graphicData>
        </a:graphic>
      </p:graphicFrame>
    </p:spTree>
    <p:extLst>
      <p:ext uri="{BB962C8B-B14F-4D97-AF65-F5344CB8AC3E}">
        <p14:creationId xmlns:p14="http://schemas.microsoft.com/office/powerpoint/2010/main" val="40539052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Autofit/>
          </a:bodyPr>
          <a:lstStyle/>
          <a:p>
            <a:pPr algn="just">
              <a:lnSpc>
                <a:spcPct val="150000"/>
              </a:lnSpc>
            </a:pPr>
            <a:r>
              <a:rPr lang="en-IN" sz="2400" dirty="0">
                <a:latin typeface="+mj-lt"/>
                <a:cs typeface="Times New Roman" pitchFamily="18" charset="0"/>
              </a:rPr>
              <a:t>The majority of these canals occur in the apical portion of the root, with decreased numbers in the </a:t>
            </a:r>
            <a:r>
              <a:rPr lang="en-IN" sz="2400" dirty="0" err="1">
                <a:latin typeface="+mj-lt"/>
                <a:cs typeface="Times New Roman" pitchFamily="18" charset="0"/>
              </a:rPr>
              <a:t>furcation</a:t>
            </a:r>
            <a:r>
              <a:rPr lang="en-IN" sz="2400" dirty="0">
                <a:latin typeface="+mj-lt"/>
                <a:cs typeface="Times New Roman" pitchFamily="18" charset="0"/>
              </a:rPr>
              <a:t> area and are more common in posterior teeth.</a:t>
            </a:r>
          </a:p>
          <a:p>
            <a:pPr algn="just">
              <a:lnSpc>
                <a:spcPct val="150000"/>
              </a:lnSpc>
            </a:pPr>
            <a:r>
              <a:rPr lang="en-IN" sz="2400" b="1" dirty="0">
                <a:solidFill>
                  <a:srgbClr val="002060"/>
                </a:solidFill>
                <a:latin typeface="+mj-lt"/>
                <a:cs typeface="Times New Roman" pitchFamily="18" charset="0"/>
              </a:rPr>
              <a:t>The prevalence of lateral canals </a:t>
            </a:r>
            <a:r>
              <a:rPr lang="en-IN" sz="2400" dirty="0">
                <a:latin typeface="+mj-lt"/>
                <a:cs typeface="Times New Roman" pitchFamily="18" charset="0"/>
              </a:rPr>
              <a:t>in the middle and cervical areas of the root and the prevalence of endodontic-derived lesions in the marginal </a:t>
            </a:r>
            <a:r>
              <a:rPr lang="en-IN" sz="2400" dirty="0" err="1">
                <a:latin typeface="+mj-lt"/>
                <a:cs typeface="Times New Roman" pitchFamily="18" charset="0"/>
              </a:rPr>
              <a:t>periodontium</a:t>
            </a:r>
            <a:r>
              <a:rPr lang="en-IN" sz="2400" dirty="0">
                <a:latin typeface="+mj-lt"/>
                <a:cs typeface="Times New Roman" pitchFamily="18" charset="0"/>
              </a:rPr>
              <a:t> through lateral or accessory canals </a:t>
            </a:r>
            <a:r>
              <a:rPr lang="en-IN" sz="2400" b="1" dirty="0">
                <a:solidFill>
                  <a:srgbClr val="002060"/>
                </a:solidFill>
                <a:latin typeface="+mj-lt"/>
                <a:cs typeface="Times New Roman" pitchFamily="18" charset="0"/>
              </a:rPr>
              <a:t>are low.</a:t>
            </a:r>
          </a:p>
          <a:p>
            <a:pPr algn="just">
              <a:lnSpc>
                <a:spcPct val="150000"/>
              </a:lnSpc>
            </a:pPr>
            <a:r>
              <a:rPr lang="en-IN" sz="2400" dirty="0">
                <a:latin typeface="+mj-lt"/>
                <a:cs typeface="Times New Roman" pitchFamily="18" charset="0"/>
              </a:rPr>
              <a:t>Necrotic pulps apparently exert no effect through the dentinal tubules on the </a:t>
            </a:r>
            <a:r>
              <a:rPr lang="en-IN" sz="2400" dirty="0" err="1">
                <a:latin typeface="+mj-lt"/>
                <a:cs typeface="Times New Roman" pitchFamily="18" charset="0"/>
              </a:rPr>
              <a:t>cementum</a:t>
            </a:r>
            <a:r>
              <a:rPr lang="en-IN" sz="2400" dirty="0">
                <a:latin typeface="+mj-lt"/>
                <a:cs typeface="Times New Roman" pitchFamily="18" charset="0"/>
              </a:rPr>
              <a:t>.</a:t>
            </a:r>
          </a:p>
          <a:p>
            <a:endParaRPr lang="en-IN" sz="2400" dirty="0">
              <a:latin typeface="+mj-l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6" name="Content Placeholder 5" descr="access-cavity-preparation-posteriors-12-638.jpg"/>
          <p:cNvPicPr>
            <a:picLocks noGrp="1" noChangeAspect="1"/>
          </p:cNvPicPr>
          <p:nvPr>
            <p:ph idx="1"/>
          </p:nvPr>
        </p:nvPicPr>
        <p:blipFill>
          <a:blip r:embed="rId2" cstate="print"/>
          <a:srcRect r="53583"/>
          <a:stretch>
            <a:fillRect/>
          </a:stretch>
        </p:blipFill>
        <p:spPr>
          <a:xfrm>
            <a:off x="755576" y="1052736"/>
            <a:ext cx="2798135" cy="452596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7" name="Picture 6" descr="access-cavity-preparation-posteriors-12-638.jpg"/>
          <p:cNvPicPr>
            <a:picLocks noChangeAspect="1"/>
          </p:cNvPicPr>
          <p:nvPr/>
        </p:nvPicPr>
        <p:blipFill>
          <a:blip r:embed="rId2" cstate="print"/>
          <a:srcRect l="45260" b="24748"/>
          <a:stretch>
            <a:fillRect/>
          </a:stretch>
        </p:blipFill>
        <p:spPr>
          <a:xfrm>
            <a:off x="4788024" y="1412776"/>
            <a:ext cx="3326507" cy="343336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2800" b="1" dirty="0">
                <a:solidFill>
                  <a:srgbClr val="C00000"/>
                </a:solidFill>
              </a:rPr>
              <a:t>EFFECT OF PERIODONTITIS ON THE DENTAL PULP</a:t>
            </a:r>
            <a:endParaRPr lang="en-IN" sz="2800" dirty="0">
              <a:solidFill>
                <a:srgbClr val="C00000"/>
              </a:solidFill>
            </a:endParaRPr>
          </a:p>
        </p:txBody>
      </p:sp>
      <p:sp>
        <p:nvSpPr>
          <p:cNvPr id="3" name="Content Placeholder 2"/>
          <p:cNvSpPr>
            <a:spLocks noGrp="1"/>
          </p:cNvSpPr>
          <p:nvPr>
            <p:ph idx="1"/>
          </p:nvPr>
        </p:nvSpPr>
        <p:spPr>
          <a:xfrm>
            <a:off x="457200" y="1340768"/>
            <a:ext cx="8229600" cy="5112568"/>
          </a:xfrm>
        </p:spPr>
        <p:txBody>
          <a:bodyPr>
            <a:noAutofit/>
          </a:bodyPr>
          <a:lstStyle/>
          <a:p>
            <a:pPr algn="just">
              <a:lnSpc>
                <a:spcPct val="150000"/>
              </a:lnSpc>
            </a:pPr>
            <a:r>
              <a:rPr lang="en-IN" sz="2400" dirty="0">
                <a:latin typeface="+mj-lt"/>
                <a:cs typeface="Times New Roman" pitchFamily="18" charset="0"/>
              </a:rPr>
              <a:t>A clear-cut relationship between </a:t>
            </a:r>
            <a:r>
              <a:rPr lang="en-IN" sz="2400" dirty="0" err="1">
                <a:latin typeface="+mj-lt"/>
                <a:cs typeface="Times New Roman" pitchFamily="18" charset="0"/>
              </a:rPr>
              <a:t>periodontitis</a:t>
            </a:r>
            <a:r>
              <a:rPr lang="en-IN" sz="2400" dirty="0">
                <a:latin typeface="+mj-lt"/>
                <a:cs typeface="Times New Roman" pitchFamily="18" charset="0"/>
              </a:rPr>
              <a:t> and </a:t>
            </a:r>
            <a:r>
              <a:rPr lang="en-IN" sz="2400" dirty="0" err="1">
                <a:latin typeface="+mj-lt"/>
                <a:cs typeface="Times New Roman" pitchFamily="18" charset="0"/>
              </a:rPr>
              <a:t>pulpal</a:t>
            </a:r>
            <a:r>
              <a:rPr lang="en-IN" sz="2400" dirty="0">
                <a:latin typeface="+mj-lt"/>
                <a:cs typeface="Times New Roman" pitchFamily="18" charset="0"/>
              </a:rPr>
              <a:t> involvement is less evident and </a:t>
            </a:r>
            <a:r>
              <a:rPr lang="en-IN" sz="2400" dirty="0" err="1">
                <a:latin typeface="+mj-lt"/>
                <a:cs typeface="Times New Roman" pitchFamily="18" charset="0"/>
              </a:rPr>
              <a:t>Periodontitis</a:t>
            </a:r>
            <a:r>
              <a:rPr lang="en-IN" sz="2400" dirty="0">
                <a:latin typeface="+mj-lt"/>
                <a:cs typeface="Times New Roman" pitchFamily="18" charset="0"/>
              </a:rPr>
              <a:t> rarely produces significant changes in the dental pulp.</a:t>
            </a:r>
          </a:p>
          <a:p>
            <a:pPr algn="just">
              <a:lnSpc>
                <a:spcPct val="150000"/>
              </a:lnSpc>
            </a:pPr>
            <a:r>
              <a:rPr lang="en-IN" sz="2400" dirty="0">
                <a:latin typeface="+mj-lt"/>
                <a:cs typeface="Times New Roman" pitchFamily="18" charset="0"/>
              </a:rPr>
              <a:t>Bacteria and the inflammatory products of </a:t>
            </a:r>
            <a:r>
              <a:rPr lang="en-IN" sz="2400" dirty="0" err="1">
                <a:latin typeface="+mj-lt"/>
                <a:cs typeface="Times New Roman" pitchFamily="18" charset="0"/>
              </a:rPr>
              <a:t>periodontitis</a:t>
            </a:r>
            <a:r>
              <a:rPr lang="en-IN" sz="2400" dirty="0">
                <a:latin typeface="+mj-lt"/>
                <a:cs typeface="Times New Roman" pitchFamily="18" charset="0"/>
              </a:rPr>
              <a:t> could gain access to the pulp through accessory canals, apical foramina, or dentinal tubules......which may induce secondary </a:t>
            </a:r>
            <a:r>
              <a:rPr lang="en-IN" sz="2400" dirty="0" err="1">
                <a:latin typeface="+mj-lt"/>
                <a:cs typeface="Times New Roman" pitchFamily="18" charset="0"/>
              </a:rPr>
              <a:t>pulpal</a:t>
            </a:r>
            <a:r>
              <a:rPr lang="en-IN" sz="2400" dirty="0">
                <a:latin typeface="+mj-lt"/>
                <a:cs typeface="Times New Roman" pitchFamily="18" charset="0"/>
              </a:rPr>
              <a:t> infection, referred  as </a:t>
            </a:r>
            <a:r>
              <a:rPr lang="en-IN" sz="2400" b="1" i="1" dirty="0">
                <a:solidFill>
                  <a:srgbClr val="7030A0"/>
                </a:solidFill>
                <a:latin typeface="+mj-lt"/>
                <a:cs typeface="Times New Roman" pitchFamily="18" charset="0"/>
              </a:rPr>
              <a:t>RETROGRADE PULPITIS.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0000" lnSpcReduction="20000"/>
          </a:bodyPr>
          <a:lstStyle/>
          <a:p>
            <a:pPr algn="just">
              <a:lnSpc>
                <a:spcPct val="150000"/>
              </a:lnSpc>
            </a:pPr>
            <a:r>
              <a:rPr lang="en-IN" dirty="0">
                <a:latin typeface="+mj-lt"/>
                <a:cs typeface="Times New Roman" pitchFamily="18" charset="0"/>
              </a:rPr>
              <a:t>As long as the microvasculature of the apical foramina remains intact, and the accessory canals are protected by sound </a:t>
            </a:r>
            <a:r>
              <a:rPr lang="en-IN" dirty="0" err="1">
                <a:latin typeface="+mj-lt"/>
                <a:cs typeface="Times New Roman" pitchFamily="18" charset="0"/>
              </a:rPr>
              <a:t>cementum</a:t>
            </a:r>
            <a:r>
              <a:rPr lang="en-IN" dirty="0">
                <a:latin typeface="+mj-lt"/>
                <a:cs typeface="Times New Roman" pitchFamily="18" charset="0"/>
              </a:rPr>
              <a:t>, the pulp maintains its vitality and plaque bacteria does not affect the pulp.</a:t>
            </a:r>
          </a:p>
          <a:p>
            <a:pPr algn="just">
              <a:lnSpc>
                <a:spcPct val="150000"/>
              </a:lnSpc>
            </a:pPr>
            <a:r>
              <a:rPr lang="en-IN" dirty="0">
                <a:latin typeface="+mj-lt"/>
                <a:cs typeface="Times New Roman" pitchFamily="18" charset="0"/>
              </a:rPr>
              <a:t>Severe breakdown of the pulp apparently does not occur until </a:t>
            </a:r>
            <a:r>
              <a:rPr lang="en-IN" dirty="0" err="1">
                <a:latin typeface="+mj-lt"/>
                <a:cs typeface="Times New Roman" pitchFamily="18" charset="0"/>
              </a:rPr>
              <a:t>periodontitis</a:t>
            </a:r>
            <a:r>
              <a:rPr lang="en-IN" dirty="0">
                <a:latin typeface="+mj-lt"/>
                <a:cs typeface="Times New Roman" pitchFamily="18" charset="0"/>
              </a:rPr>
              <a:t> has reached a terminal state, that is, when bacterial plaque has involved the main apical foramina.</a:t>
            </a:r>
          </a:p>
          <a:p>
            <a:pPr algn="just">
              <a:lnSpc>
                <a:spcPct val="150000"/>
              </a:lnSpc>
            </a:pPr>
            <a:r>
              <a:rPr lang="en-IN" dirty="0">
                <a:latin typeface="+mj-lt"/>
                <a:cs typeface="Times New Roman" pitchFamily="18" charset="0"/>
              </a:rPr>
              <a:t>Fibrosis, calcifications and collagen </a:t>
            </a:r>
            <a:r>
              <a:rPr lang="en-IN" dirty="0" err="1">
                <a:latin typeface="+mj-lt"/>
                <a:cs typeface="Times New Roman" pitchFamily="18" charset="0"/>
              </a:rPr>
              <a:t>resorption</a:t>
            </a:r>
            <a:r>
              <a:rPr lang="en-IN" dirty="0">
                <a:latin typeface="+mj-lt"/>
                <a:cs typeface="Times New Roman" pitchFamily="18" charset="0"/>
              </a:rPr>
              <a:t> have been reported in the pulps of the teeth with long-standing periodontal disease.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2800" b="1" dirty="0">
                <a:solidFill>
                  <a:srgbClr val="C00000"/>
                </a:solidFill>
              </a:rPr>
              <a:t>CLASSIFICATION OF ENDO-PERIO LESIONS......</a:t>
            </a:r>
            <a:r>
              <a:rPr lang="en-IN" sz="2800" b="1" i="1" dirty="0">
                <a:latin typeface="Times New Roman" pitchFamily="18" charset="0"/>
                <a:cs typeface="Times New Roman" pitchFamily="18" charset="0"/>
              </a:rPr>
              <a:t> Simon, Glick and Frank in 1972 :</a:t>
            </a:r>
            <a:endParaRPr lang="en-IN" sz="2800" dirty="0">
              <a:solidFill>
                <a:srgbClr val="C00000"/>
              </a:solidFill>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62264"/>
            <a:ext cx="8229600" cy="1503040"/>
          </a:xfrm>
        </p:spPr>
        <p:style>
          <a:lnRef idx="1">
            <a:schemeClr val="accent2"/>
          </a:lnRef>
          <a:fillRef idx="2">
            <a:schemeClr val="accent2"/>
          </a:fillRef>
          <a:effectRef idx="1">
            <a:schemeClr val="accent2"/>
          </a:effectRef>
          <a:fontRef idx="minor">
            <a:schemeClr val="dk1"/>
          </a:fontRef>
        </p:style>
        <p:txBody>
          <a:bodyPr>
            <a:noAutofit/>
          </a:bodyPr>
          <a:lstStyle/>
          <a:p>
            <a:pPr algn="just"/>
            <a:r>
              <a:rPr lang="en-IN" sz="2400" dirty="0"/>
              <a:t>Originally an endodontic problem, with </a:t>
            </a:r>
            <a:r>
              <a:rPr lang="en-IN" sz="2400" dirty="0" err="1"/>
              <a:t>fistulization</a:t>
            </a:r>
            <a:r>
              <a:rPr lang="en-IN" sz="2400" dirty="0"/>
              <a:t> from the apex and along the root to the </a:t>
            </a:r>
            <a:r>
              <a:rPr lang="en-IN" sz="2400" dirty="0" err="1"/>
              <a:t>gingiva</a:t>
            </a:r>
            <a:r>
              <a:rPr lang="en-IN" sz="2400" dirty="0"/>
              <a:t>. </a:t>
            </a:r>
            <a:r>
              <a:rPr lang="en-IN" sz="2400" dirty="0" err="1"/>
              <a:t>Pulpal</a:t>
            </a:r>
            <a:r>
              <a:rPr lang="en-IN" sz="2400" dirty="0"/>
              <a:t> infection can also spread through accessory canals to the </a:t>
            </a:r>
            <a:r>
              <a:rPr lang="en-IN" sz="2400" dirty="0" err="1"/>
              <a:t>gingiva</a:t>
            </a:r>
            <a:r>
              <a:rPr lang="en-IN" sz="2400" dirty="0"/>
              <a:t> or the </a:t>
            </a:r>
            <a:r>
              <a:rPr lang="en-IN" sz="2400" dirty="0" err="1"/>
              <a:t>furcation</a:t>
            </a:r>
            <a:r>
              <a:rPr lang="en-IN" sz="2400" dirty="0"/>
              <a:t>.</a:t>
            </a:r>
          </a:p>
        </p:txBody>
      </p:sp>
      <p:pic>
        <p:nvPicPr>
          <p:cNvPr id="4" name="Picture 2"/>
          <p:cNvPicPr>
            <a:picLocks noGrp="1" noChangeAspect="1" noChangeArrowheads="1"/>
          </p:cNvPicPr>
          <p:nvPr>
            <p:ph idx="1"/>
          </p:nvPr>
        </p:nvPicPr>
        <p:blipFill>
          <a:blip r:embed="rId2" cstate="print"/>
          <a:srcRect r="47989" b="53985"/>
          <a:stretch>
            <a:fillRect/>
          </a:stretch>
        </p:blipFill>
        <p:spPr bwMode="auto">
          <a:xfrm>
            <a:off x="2627784" y="404664"/>
            <a:ext cx="3878932" cy="3513895"/>
          </a:xfrm>
          <a:prstGeom prst="rect">
            <a:avLst/>
          </a:prstGeom>
          <a:ln w="57150">
            <a:solidFill>
              <a:srgbClr val="C00000"/>
            </a:solidFill>
          </a:ln>
          <a:effectLst>
            <a:outerShdw blurRad="292100" dist="139700" dir="2700000" algn="tl" rotWithShape="0">
              <a:srgbClr val="333333">
                <a:alpha val="65000"/>
              </a:srgbClr>
            </a:outerShdw>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62264"/>
            <a:ext cx="8229600" cy="1143000"/>
          </a:xfrm>
        </p:spPr>
        <p:style>
          <a:lnRef idx="1">
            <a:schemeClr val="accent5"/>
          </a:lnRef>
          <a:fillRef idx="2">
            <a:schemeClr val="accent5"/>
          </a:fillRef>
          <a:effectRef idx="1">
            <a:schemeClr val="accent5"/>
          </a:effectRef>
          <a:fontRef idx="minor">
            <a:schemeClr val="dk1"/>
          </a:fontRef>
        </p:style>
        <p:txBody>
          <a:bodyPr>
            <a:noAutofit/>
          </a:bodyPr>
          <a:lstStyle/>
          <a:p>
            <a:pPr algn="just"/>
            <a:r>
              <a:rPr lang="en-IN" sz="2400" b="1" dirty="0"/>
              <a:t>Longstanding </a:t>
            </a:r>
            <a:r>
              <a:rPr lang="en-IN" sz="2400" b="1" dirty="0" err="1"/>
              <a:t>periapical</a:t>
            </a:r>
            <a:r>
              <a:rPr lang="en-IN" sz="2400" b="1" dirty="0"/>
              <a:t> lesion draining through the periodontal ligament can become secondarily complicated, leading to a </a:t>
            </a:r>
            <a:r>
              <a:rPr lang="en-IN" sz="2400" b="1" i="1" dirty="0">
                <a:solidFill>
                  <a:srgbClr val="FF0000"/>
                </a:solidFill>
              </a:rPr>
              <a:t>retrograde </a:t>
            </a:r>
            <a:r>
              <a:rPr lang="en-IN" sz="2400" b="1" i="1" dirty="0" err="1">
                <a:solidFill>
                  <a:srgbClr val="FF0000"/>
                </a:solidFill>
              </a:rPr>
              <a:t>periodontitis</a:t>
            </a:r>
            <a:r>
              <a:rPr lang="en-IN" sz="2400" b="1" i="1" dirty="0">
                <a:solidFill>
                  <a:srgbClr val="FF0000"/>
                </a:solidFill>
              </a:rPr>
              <a:t>.</a:t>
            </a:r>
            <a:endParaRPr lang="en-IN" sz="2400" dirty="0">
              <a:solidFill>
                <a:srgbClr val="FF0000"/>
              </a:solidFill>
            </a:endParaRPr>
          </a:p>
        </p:txBody>
      </p:sp>
      <p:pic>
        <p:nvPicPr>
          <p:cNvPr id="4" name="Picture 2"/>
          <p:cNvPicPr>
            <a:picLocks noGrp="1" noChangeAspect="1" noChangeArrowheads="1"/>
          </p:cNvPicPr>
          <p:nvPr>
            <p:ph idx="1"/>
          </p:nvPr>
        </p:nvPicPr>
        <p:blipFill>
          <a:blip r:embed="rId2" cstate="print"/>
          <a:srcRect l="47989" b="55949"/>
          <a:stretch>
            <a:fillRect/>
          </a:stretch>
        </p:blipFill>
        <p:spPr bwMode="auto">
          <a:xfrm>
            <a:off x="2771800" y="530871"/>
            <a:ext cx="3888432" cy="3372183"/>
          </a:xfrm>
          <a:prstGeom prst="rect">
            <a:avLst/>
          </a:prstGeom>
          <a:ln w="57150">
            <a:solidFill>
              <a:srgbClr val="C00000"/>
            </a:solidFill>
          </a:ln>
          <a:effectLst>
            <a:outerShdw blurRad="292100" dist="139700" dir="2700000" algn="tl" rotWithShape="0">
              <a:srgbClr val="333333">
                <a:alpha val="65000"/>
              </a:srgbClr>
            </a:outerShdw>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942184"/>
            <a:ext cx="8229600" cy="2439144"/>
          </a:xfrm>
        </p:spPr>
        <p:style>
          <a:lnRef idx="1">
            <a:schemeClr val="accent3"/>
          </a:lnRef>
          <a:fillRef idx="2">
            <a:schemeClr val="accent3"/>
          </a:fillRef>
          <a:effectRef idx="1">
            <a:schemeClr val="accent3"/>
          </a:effectRef>
          <a:fontRef idx="minor">
            <a:schemeClr val="dk1"/>
          </a:fontRef>
        </p:style>
        <p:txBody>
          <a:bodyPr>
            <a:noAutofit/>
          </a:bodyPr>
          <a:lstStyle/>
          <a:p>
            <a:pPr algn="l"/>
            <a:r>
              <a:rPr lang="en-IN" sz="2400" b="1" i="1" dirty="0"/>
              <a:t>Periodontal pocket can deepen to the apex and secondarily involve the pulp. </a:t>
            </a:r>
            <a:br>
              <a:rPr lang="en-IN" sz="2400" b="1" i="1" dirty="0"/>
            </a:br>
            <a:r>
              <a:rPr lang="en-IN" sz="2400" b="1" i="1" dirty="0"/>
              <a:t>Periodontal pocket can infect the pulp through a lateral canal, which in turn can result in a </a:t>
            </a:r>
            <a:r>
              <a:rPr lang="en-IN" sz="2400" b="1" i="1" dirty="0" err="1"/>
              <a:t>periapical</a:t>
            </a:r>
            <a:r>
              <a:rPr lang="en-IN" sz="2400" b="1" i="1" dirty="0"/>
              <a:t> lesion. </a:t>
            </a:r>
            <a:br>
              <a:rPr lang="en-IN" sz="2400" b="1" i="1" dirty="0"/>
            </a:br>
            <a:r>
              <a:rPr lang="en-IN" sz="2400" b="1" i="1" dirty="0"/>
              <a:t>Two independent lesions, </a:t>
            </a:r>
            <a:r>
              <a:rPr lang="en-IN" sz="2400" b="1" i="1" dirty="0" err="1"/>
              <a:t>periapical</a:t>
            </a:r>
            <a:r>
              <a:rPr lang="en-IN" sz="2400" b="1" i="1" dirty="0"/>
              <a:t> and marginal, can coexist and eventually fuse with each other</a:t>
            </a:r>
            <a:endParaRPr lang="en-IN" sz="2400" dirty="0"/>
          </a:p>
        </p:txBody>
      </p:sp>
      <p:pic>
        <p:nvPicPr>
          <p:cNvPr id="4" name="Picture 2"/>
          <p:cNvPicPr>
            <a:picLocks noGrp="1" noChangeAspect="1" noChangeArrowheads="1"/>
          </p:cNvPicPr>
          <p:nvPr>
            <p:ph idx="1"/>
          </p:nvPr>
        </p:nvPicPr>
        <p:blipFill>
          <a:blip r:embed="rId2" cstate="print"/>
          <a:srcRect t="44051" b="6859"/>
          <a:stretch>
            <a:fillRect/>
          </a:stretch>
        </p:blipFill>
        <p:spPr bwMode="auto">
          <a:xfrm>
            <a:off x="1475656" y="260648"/>
            <a:ext cx="6389332" cy="3211614"/>
          </a:xfrm>
          <a:prstGeom prst="rect">
            <a:avLst/>
          </a:prstGeom>
          <a:ln w="57150">
            <a:solidFill>
              <a:srgbClr val="C00000"/>
            </a:solidFill>
          </a:ln>
          <a:effectLst>
            <a:outerShdw blurRad="292100" dist="139700" dir="2700000" algn="tl" rotWithShape="0">
              <a:srgbClr val="333333">
                <a:alpha val="65000"/>
              </a:srgbClr>
            </a:outerShdw>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2800" b="1" dirty="0">
                <a:solidFill>
                  <a:srgbClr val="C00000"/>
                </a:solidFill>
              </a:rPr>
              <a:t>DIFFERENTIATION BETWEEN PERIODONTAL AND PULPAL DISEASE</a:t>
            </a:r>
            <a:endParaRPr lang="en-IN" sz="2800" dirty="0">
              <a:solidFill>
                <a:srgbClr val="C00000"/>
              </a:solidFill>
            </a:endParaRPr>
          </a:p>
        </p:txBody>
      </p:sp>
      <p:sp>
        <p:nvSpPr>
          <p:cNvPr id="3" name="Content Placeholder 2"/>
          <p:cNvSpPr>
            <a:spLocks noGrp="1"/>
          </p:cNvSpPr>
          <p:nvPr>
            <p:ph idx="1"/>
          </p:nvPr>
        </p:nvSpPr>
        <p:spPr/>
        <p:txBody>
          <a:bodyPr>
            <a:noAutofit/>
          </a:bodyPr>
          <a:lstStyle/>
          <a:p>
            <a:pPr algn="just">
              <a:buNone/>
            </a:pPr>
            <a:r>
              <a:rPr lang="en-IN" sz="2400" b="1" u="sng" dirty="0">
                <a:solidFill>
                  <a:srgbClr val="00B050"/>
                </a:solidFill>
                <a:latin typeface="+mj-lt"/>
                <a:cs typeface="Times New Roman" pitchFamily="18" charset="0"/>
              </a:rPr>
              <a:t>Signs and Symptoms of </a:t>
            </a:r>
            <a:r>
              <a:rPr lang="en-IN" sz="2400" b="1" u="sng" dirty="0" err="1">
                <a:solidFill>
                  <a:srgbClr val="00B050"/>
                </a:solidFill>
                <a:latin typeface="+mj-lt"/>
                <a:cs typeface="Times New Roman" pitchFamily="18" charset="0"/>
              </a:rPr>
              <a:t>Periodontitis</a:t>
            </a:r>
            <a:r>
              <a:rPr lang="en-IN" sz="2400" b="1" u="sng" dirty="0">
                <a:solidFill>
                  <a:srgbClr val="00B050"/>
                </a:solidFill>
                <a:latin typeface="+mj-lt"/>
                <a:cs typeface="Times New Roman" pitchFamily="18" charset="0"/>
              </a:rPr>
              <a:t>:</a:t>
            </a:r>
            <a:endParaRPr lang="en-IN" sz="2400" b="1" dirty="0">
              <a:latin typeface="+mj-lt"/>
              <a:cs typeface="Times New Roman" pitchFamily="18" charset="0"/>
            </a:endParaRPr>
          </a:p>
          <a:p>
            <a:pPr algn="just">
              <a:lnSpc>
                <a:spcPct val="150000"/>
              </a:lnSpc>
            </a:pPr>
            <a:r>
              <a:rPr lang="en-IN" sz="2400" b="1" dirty="0">
                <a:latin typeface="+mj-lt"/>
                <a:cs typeface="Times New Roman" pitchFamily="18" charset="0"/>
              </a:rPr>
              <a:t>attachment loss and periodontal pocket formation.</a:t>
            </a:r>
          </a:p>
          <a:p>
            <a:pPr algn="just">
              <a:lnSpc>
                <a:spcPct val="150000"/>
              </a:lnSpc>
            </a:pPr>
            <a:r>
              <a:rPr lang="en-IN" sz="2400" b="1" dirty="0">
                <a:latin typeface="+mj-lt"/>
                <a:cs typeface="Times New Roman" pitchFamily="18" charset="0"/>
              </a:rPr>
              <a:t>Bleeding on brushing and flossing</a:t>
            </a:r>
          </a:p>
          <a:p>
            <a:pPr algn="just">
              <a:lnSpc>
                <a:spcPct val="150000"/>
              </a:lnSpc>
            </a:pPr>
            <a:r>
              <a:rPr lang="en-IN" sz="2400" b="1" dirty="0">
                <a:latin typeface="+mj-lt"/>
                <a:cs typeface="Times New Roman" pitchFamily="18" charset="0"/>
              </a:rPr>
              <a:t>Bad breath</a:t>
            </a:r>
          </a:p>
          <a:p>
            <a:pPr algn="just">
              <a:lnSpc>
                <a:spcPct val="150000"/>
              </a:lnSpc>
            </a:pPr>
            <a:r>
              <a:rPr lang="en-IN" sz="2400" b="1" dirty="0">
                <a:latin typeface="+mj-lt"/>
                <a:cs typeface="Times New Roman" pitchFamily="18" charset="0"/>
              </a:rPr>
              <a:t>suppuration</a:t>
            </a:r>
          </a:p>
          <a:p>
            <a:pPr algn="just">
              <a:lnSpc>
                <a:spcPct val="150000"/>
              </a:lnSpc>
            </a:pPr>
            <a:r>
              <a:rPr lang="en-IN" sz="2400" b="1" dirty="0">
                <a:latin typeface="+mj-lt"/>
                <a:cs typeface="Times New Roman" pitchFamily="18" charset="0"/>
              </a:rPr>
              <a:t>increasing tooth mobility</a:t>
            </a:r>
          </a:p>
          <a:p>
            <a:endParaRPr lang="en-IN" sz="2400" dirty="0">
              <a:latin typeface="+mj-l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2800" b="1" dirty="0">
                <a:solidFill>
                  <a:srgbClr val="C00000"/>
                </a:solidFill>
              </a:rPr>
              <a:t>DIFFERENTIATION BETWEEN PERIODONTAL AND PULPAL DISEASE</a:t>
            </a:r>
            <a:endParaRPr lang="en-IN" sz="2800" dirty="0">
              <a:solidFill>
                <a:srgbClr val="C00000"/>
              </a:solidFill>
            </a:endParaRPr>
          </a:p>
        </p:txBody>
      </p:sp>
      <p:sp>
        <p:nvSpPr>
          <p:cNvPr id="3" name="Content Placeholder 2"/>
          <p:cNvSpPr>
            <a:spLocks noGrp="1"/>
          </p:cNvSpPr>
          <p:nvPr>
            <p:ph idx="1"/>
          </p:nvPr>
        </p:nvSpPr>
        <p:spPr/>
        <p:txBody>
          <a:bodyPr>
            <a:noAutofit/>
          </a:bodyPr>
          <a:lstStyle/>
          <a:p>
            <a:pPr algn="just">
              <a:buNone/>
            </a:pPr>
            <a:r>
              <a:rPr lang="en-IN" sz="2800" b="1" u="sng" dirty="0">
                <a:solidFill>
                  <a:srgbClr val="00B050"/>
                </a:solidFill>
                <a:latin typeface="+mj-lt"/>
                <a:cs typeface="Times New Roman" pitchFamily="18" charset="0"/>
              </a:rPr>
              <a:t>Signs and Symptoms of </a:t>
            </a:r>
            <a:r>
              <a:rPr lang="en-IN" sz="2800" b="1" u="sng" dirty="0" err="1">
                <a:solidFill>
                  <a:srgbClr val="00B050"/>
                </a:solidFill>
                <a:latin typeface="+mj-lt"/>
                <a:cs typeface="Times New Roman" pitchFamily="18" charset="0"/>
              </a:rPr>
              <a:t>Pulpitis</a:t>
            </a:r>
            <a:r>
              <a:rPr lang="en-IN" sz="2800" b="1" u="sng" dirty="0">
                <a:solidFill>
                  <a:srgbClr val="00B050"/>
                </a:solidFill>
                <a:latin typeface="+mj-lt"/>
                <a:cs typeface="Times New Roman" pitchFamily="18" charset="0"/>
              </a:rPr>
              <a:t>:</a:t>
            </a:r>
            <a:endParaRPr lang="en-IN" sz="2800" b="1" dirty="0">
              <a:latin typeface="+mj-lt"/>
              <a:cs typeface="Times New Roman" pitchFamily="18" charset="0"/>
            </a:endParaRPr>
          </a:p>
          <a:p>
            <a:pPr algn="just">
              <a:lnSpc>
                <a:spcPct val="150000"/>
              </a:lnSpc>
            </a:pPr>
            <a:r>
              <a:rPr lang="en-IN" sz="2800" b="1" dirty="0" err="1">
                <a:latin typeface="+mj-lt"/>
                <a:cs typeface="Times New Roman" pitchFamily="18" charset="0"/>
              </a:rPr>
              <a:t>Pulpal</a:t>
            </a:r>
            <a:r>
              <a:rPr lang="en-IN" sz="2800" b="1" dirty="0">
                <a:latin typeface="+mj-lt"/>
                <a:cs typeface="Times New Roman" pitchFamily="18" charset="0"/>
              </a:rPr>
              <a:t> sensation by stimulating dentin is usually fast, sharp, and severe and is mediated by A-delta </a:t>
            </a:r>
            <a:r>
              <a:rPr lang="en-IN" sz="2800" b="1" dirty="0" err="1">
                <a:latin typeface="+mj-lt"/>
                <a:cs typeface="Times New Roman" pitchFamily="18" charset="0"/>
              </a:rPr>
              <a:t>myelinated</a:t>
            </a:r>
            <a:r>
              <a:rPr lang="en-IN" sz="2800" b="1" dirty="0">
                <a:latin typeface="+mj-lt"/>
                <a:cs typeface="Times New Roman" pitchFamily="18" charset="0"/>
              </a:rPr>
              <a:t> </a:t>
            </a:r>
            <a:r>
              <a:rPr lang="en-IN" sz="2800" b="1" dirty="0" err="1">
                <a:latin typeface="+mj-lt"/>
                <a:cs typeface="Times New Roman" pitchFamily="18" charset="0"/>
              </a:rPr>
              <a:t>fibers</a:t>
            </a:r>
            <a:r>
              <a:rPr lang="en-IN" sz="2800" b="1" dirty="0">
                <a:latin typeface="+mj-lt"/>
                <a:cs typeface="Times New Roman" pitchFamily="18" charset="0"/>
              </a:rPr>
              <a:t>. </a:t>
            </a:r>
          </a:p>
          <a:p>
            <a:pPr algn="just">
              <a:lnSpc>
                <a:spcPct val="150000"/>
              </a:lnSpc>
            </a:pPr>
            <a:r>
              <a:rPr lang="en-IN" sz="2800" b="1" dirty="0">
                <a:latin typeface="+mj-lt"/>
                <a:cs typeface="Times New Roman" pitchFamily="18" charset="0"/>
              </a:rPr>
              <a:t>Sensation from the core of the pulp is initiated by smaller, </a:t>
            </a:r>
            <a:r>
              <a:rPr lang="en-IN" sz="2800" b="1" dirty="0" err="1">
                <a:latin typeface="+mj-lt"/>
                <a:cs typeface="Times New Roman" pitchFamily="18" charset="0"/>
              </a:rPr>
              <a:t>unmyelinated</a:t>
            </a:r>
            <a:r>
              <a:rPr lang="en-IN" sz="2800" b="1" dirty="0">
                <a:latin typeface="+mj-lt"/>
                <a:cs typeface="Times New Roman" pitchFamily="18" charset="0"/>
              </a:rPr>
              <a:t> C </a:t>
            </a:r>
            <a:r>
              <a:rPr lang="en-IN" sz="2800" b="1" dirty="0" err="1">
                <a:latin typeface="+mj-lt"/>
                <a:cs typeface="Times New Roman" pitchFamily="18" charset="0"/>
              </a:rPr>
              <a:t>fibers</a:t>
            </a:r>
            <a:r>
              <a:rPr lang="en-IN" sz="2800" b="1" dirty="0">
                <a:latin typeface="+mj-lt"/>
                <a:cs typeface="Times New Roman" pitchFamily="18" charset="0"/>
              </a:rPr>
              <a:t> and this pain is slow, dull, and more diffuse.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Times New Roman" panose="02020603050405020304" pitchFamily="18" charset="0"/>
                <a:cs typeface="Times New Roman" panose="02020603050405020304" pitchFamily="18" charset="0"/>
              </a:rPr>
              <a:t>SPECIFIC LEARNING OBJECTIVES</a:t>
            </a:r>
            <a:endParaRPr lang="en-IN" sz="3200"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87348202"/>
              </p:ext>
            </p:extLst>
          </p:nvPr>
        </p:nvGraphicFramePr>
        <p:xfrm>
          <a:off x="457200" y="1600200"/>
          <a:ext cx="8229600" cy="3581400"/>
        </p:xfrm>
        <a:graphic>
          <a:graphicData uri="http://schemas.openxmlformats.org/drawingml/2006/table">
            <a:tbl>
              <a:tblPr firstRow="1" bandRow="1">
                <a:tableStyleId>{21E4AEA4-8DFA-4A89-87EB-49C32662AFE0}</a:tableStyleId>
              </a:tblPr>
              <a:tblGrid>
                <a:gridCol w="2743200">
                  <a:extLst>
                    <a:ext uri="{9D8B030D-6E8A-4147-A177-3AD203B41FA5}">
                      <a16:colId xmlns:a16="http://schemas.microsoft.com/office/drawing/2014/main" val="75021349"/>
                    </a:ext>
                  </a:extLst>
                </a:gridCol>
                <a:gridCol w="2743200">
                  <a:extLst>
                    <a:ext uri="{9D8B030D-6E8A-4147-A177-3AD203B41FA5}">
                      <a16:colId xmlns:a16="http://schemas.microsoft.com/office/drawing/2014/main" val="2287688383"/>
                    </a:ext>
                  </a:extLst>
                </a:gridCol>
                <a:gridCol w="2743200">
                  <a:extLst>
                    <a:ext uri="{9D8B030D-6E8A-4147-A177-3AD203B41FA5}">
                      <a16:colId xmlns:a16="http://schemas.microsoft.com/office/drawing/2014/main" val="1157416130"/>
                    </a:ext>
                  </a:extLst>
                </a:gridCol>
              </a:tblGrid>
              <a:tr h="370840">
                <a:tc>
                  <a:txBody>
                    <a:bodyPr/>
                    <a:lstStyle/>
                    <a:p>
                      <a:r>
                        <a:rPr lang="en-US" dirty="0"/>
                        <a:t>CORE AREAS</a:t>
                      </a:r>
                      <a:endParaRPr lang="en-IN" dirty="0"/>
                    </a:p>
                  </a:txBody>
                  <a:tcPr/>
                </a:tc>
                <a:tc>
                  <a:txBody>
                    <a:bodyPr/>
                    <a:lstStyle/>
                    <a:p>
                      <a:r>
                        <a:rPr lang="en-US" dirty="0"/>
                        <a:t>DOMAIN</a:t>
                      </a:r>
                      <a:endParaRPr lang="en-IN" dirty="0"/>
                    </a:p>
                  </a:txBody>
                  <a:tcPr/>
                </a:tc>
                <a:tc>
                  <a:txBody>
                    <a:bodyPr/>
                    <a:lstStyle/>
                    <a:p>
                      <a:r>
                        <a:rPr lang="en-US" dirty="0"/>
                        <a:t>CATEGORY</a:t>
                      </a:r>
                      <a:endParaRPr lang="en-IN" dirty="0"/>
                    </a:p>
                  </a:txBody>
                  <a:tcPr/>
                </a:tc>
                <a:extLst>
                  <a:ext uri="{0D108BD9-81ED-4DB2-BD59-A6C34878D82A}">
                    <a16:rowId xmlns:a16="http://schemas.microsoft.com/office/drawing/2014/main" val="2055584224"/>
                  </a:ext>
                </a:extLst>
              </a:tr>
              <a:tr h="370840">
                <a:tc>
                  <a:txBody>
                    <a:bodyPr/>
                    <a:lstStyle/>
                    <a:p>
                      <a:r>
                        <a:rPr lang="en-IN" sz="1800" b="1" dirty="0">
                          <a:solidFill>
                            <a:srgbClr val="002060"/>
                          </a:solidFill>
                        </a:rPr>
                        <a:t>Differentiation between Periodontal and Pulpal disease</a:t>
                      </a:r>
                    </a:p>
                  </a:txBody>
                  <a:tcPr/>
                </a:tc>
                <a:tc>
                  <a:txBody>
                    <a:bodyPr/>
                    <a:lstStyle/>
                    <a:p>
                      <a:r>
                        <a:rPr lang="en-US" dirty="0"/>
                        <a:t>Cognitive</a:t>
                      </a:r>
                      <a:endParaRPr lang="en-IN" dirty="0"/>
                    </a:p>
                  </a:txBody>
                  <a:tcPr/>
                </a:tc>
                <a:tc>
                  <a:txBody>
                    <a:bodyPr/>
                    <a:lstStyle/>
                    <a:p>
                      <a:r>
                        <a:rPr lang="en-US" dirty="0"/>
                        <a:t>Must to know</a:t>
                      </a:r>
                      <a:endParaRPr lang="en-IN" dirty="0"/>
                    </a:p>
                  </a:txBody>
                  <a:tcPr/>
                </a:tc>
                <a:extLst>
                  <a:ext uri="{0D108BD9-81ED-4DB2-BD59-A6C34878D82A}">
                    <a16:rowId xmlns:a16="http://schemas.microsoft.com/office/drawing/2014/main" val="474647092"/>
                  </a:ext>
                </a:extLst>
              </a:tr>
              <a:tr h="370840">
                <a:tc>
                  <a:txBody>
                    <a:bodyPr/>
                    <a:lstStyle/>
                    <a:p>
                      <a:r>
                        <a:rPr lang="en-IN" sz="1800" b="1" dirty="0">
                          <a:solidFill>
                            <a:srgbClr val="002060"/>
                          </a:solidFill>
                        </a:rPr>
                        <a:t>Differentiation between Periodontal and Periapical abscess</a:t>
                      </a:r>
                    </a:p>
                  </a:txBody>
                  <a:tcPr/>
                </a:tc>
                <a:tc>
                  <a:txBody>
                    <a:bodyPr/>
                    <a:lstStyle/>
                    <a:p>
                      <a:r>
                        <a:rPr lang="en-US" dirty="0"/>
                        <a:t>Cognitive</a:t>
                      </a:r>
                      <a:endParaRPr lang="en-IN" dirty="0"/>
                    </a:p>
                  </a:txBody>
                  <a:tcPr/>
                </a:tc>
                <a:tc>
                  <a:txBody>
                    <a:bodyPr/>
                    <a:lstStyle/>
                    <a:p>
                      <a:r>
                        <a:rPr lang="en-US" dirty="0"/>
                        <a:t>Must to know</a:t>
                      </a:r>
                      <a:endParaRPr lang="en-IN" dirty="0"/>
                    </a:p>
                  </a:txBody>
                  <a:tcPr/>
                </a:tc>
                <a:extLst>
                  <a:ext uri="{0D108BD9-81ED-4DB2-BD59-A6C34878D82A}">
                    <a16:rowId xmlns:a16="http://schemas.microsoft.com/office/drawing/2014/main" val="1882012510"/>
                  </a:ext>
                </a:extLst>
              </a:tr>
              <a:tr h="370840">
                <a:tc>
                  <a:txBody>
                    <a:bodyPr/>
                    <a:lstStyle/>
                    <a:p>
                      <a:r>
                        <a:rPr lang="en-IN" sz="1800" b="1" dirty="0">
                          <a:solidFill>
                            <a:srgbClr val="002060"/>
                          </a:solidFill>
                        </a:rPr>
                        <a:t>Diagnostic procedures</a:t>
                      </a:r>
                    </a:p>
                  </a:txBody>
                  <a:tcPr/>
                </a:tc>
                <a:tc>
                  <a:txBody>
                    <a:bodyPr/>
                    <a:lstStyle/>
                    <a:p>
                      <a:r>
                        <a:rPr lang="en-US" dirty="0"/>
                        <a:t>Psychomotor </a:t>
                      </a:r>
                      <a:endParaRPr lang="en-IN" dirty="0"/>
                    </a:p>
                  </a:txBody>
                  <a:tcPr/>
                </a:tc>
                <a:tc>
                  <a:txBody>
                    <a:bodyPr/>
                    <a:lstStyle/>
                    <a:p>
                      <a:r>
                        <a:rPr lang="en-US" dirty="0"/>
                        <a:t>Must to know</a:t>
                      </a:r>
                      <a:endParaRPr lang="en-IN" dirty="0"/>
                    </a:p>
                  </a:txBody>
                  <a:tcPr/>
                </a:tc>
                <a:extLst>
                  <a:ext uri="{0D108BD9-81ED-4DB2-BD59-A6C34878D82A}">
                    <a16:rowId xmlns:a16="http://schemas.microsoft.com/office/drawing/2014/main" val="3702978174"/>
                  </a:ext>
                </a:extLst>
              </a:tr>
              <a:tr h="370840">
                <a:tc>
                  <a:txBody>
                    <a:bodyPr/>
                    <a:lstStyle/>
                    <a:p>
                      <a:pPr lvl="0"/>
                      <a:r>
                        <a:rPr lang="en-IN" sz="1800" b="1" dirty="0">
                          <a:solidFill>
                            <a:srgbClr val="002060"/>
                          </a:solidFill>
                        </a:rPr>
                        <a:t>Management</a:t>
                      </a:r>
                    </a:p>
                  </a:txBody>
                  <a:tcPr/>
                </a:tc>
                <a:tc>
                  <a:txBody>
                    <a:bodyPr/>
                    <a:lstStyle/>
                    <a:p>
                      <a:r>
                        <a:rPr lang="en-US" dirty="0"/>
                        <a:t>Cognitive</a:t>
                      </a:r>
                      <a:endParaRPr lang="en-IN" dirty="0"/>
                    </a:p>
                  </a:txBody>
                  <a:tcPr/>
                </a:tc>
                <a:tc>
                  <a:txBody>
                    <a:bodyPr/>
                    <a:lstStyle/>
                    <a:p>
                      <a:r>
                        <a:rPr lang="en-US" dirty="0"/>
                        <a:t>Must to know</a:t>
                      </a:r>
                      <a:endParaRPr lang="en-IN" dirty="0"/>
                    </a:p>
                  </a:txBody>
                  <a:tcPr/>
                </a:tc>
                <a:extLst>
                  <a:ext uri="{0D108BD9-81ED-4DB2-BD59-A6C34878D82A}">
                    <a16:rowId xmlns:a16="http://schemas.microsoft.com/office/drawing/2014/main" val="2273285651"/>
                  </a:ext>
                </a:extLst>
              </a:tr>
              <a:tr h="370840">
                <a:tc>
                  <a:txBody>
                    <a:bodyPr/>
                    <a:lstStyle/>
                    <a:p>
                      <a:r>
                        <a:rPr lang="en-IN" sz="1800" b="1" dirty="0">
                          <a:solidFill>
                            <a:srgbClr val="002060"/>
                          </a:solidFill>
                        </a:rPr>
                        <a:t>Special issues in endodontic therapy </a:t>
                      </a:r>
                    </a:p>
                  </a:txBody>
                  <a:tcPr/>
                </a:tc>
                <a:tc>
                  <a:txBody>
                    <a:bodyPr/>
                    <a:lstStyle/>
                    <a:p>
                      <a:r>
                        <a:rPr lang="en-US" dirty="0"/>
                        <a:t>Cognitive</a:t>
                      </a:r>
                      <a:endParaRPr lang="en-IN" dirty="0"/>
                    </a:p>
                  </a:txBody>
                  <a:tcPr/>
                </a:tc>
                <a:tc>
                  <a:txBody>
                    <a:bodyPr/>
                    <a:lstStyle/>
                    <a:p>
                      <a:r>
                        <a:rPr lang="en-US" dirty="0"/>
                        <a:t>Must to know</a:t>
                      </a:r>
                      <a:endParaRPr lang="en-IN" dirty="0"/>
                    </a:p>
                  </a:txBody>
                  <a:tcPr/>
                </a:tc>
                <a:extLst>
                  <a:ext uri="{0D108BD9-81ED-4DB2-BD59-A6C34878D82A}">
                    <a16:rowId xmlns:a16="http://schemas.microsoft.com/office/drawing/2014/main" val="2856515753"/>
                  </a:ext>
                </a:extLst>
              </a:tr>
            </a:tbl>
          </a:graphicData>
        </a:graphic>
      </p:graphicFrame>
    </p:spTree>
    <p:extLst>
      <p:ext uri="{BB962C8B-B14F-4D97-AF65-F5344CB8AC3E}">
        <p14:creationId xmlns:p14="http://schemas.microsoft.com/office/powerpoint/2010/main" val="31781853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pPr algn="just">
              <a:lnSpc>
                <a:spcPct val="150000"/>
              </a:lnSpc>
            </a:pPr>
            <a:r>
              <a:rPr lang="en-IN" sz="2800" dirty="0"/>
              <a:t>Sensitivity to hot and cold fluids</a:t>
            </a:r>
          </a:p>
          <a:p>
            <a:pPr algn="just">
              <a:lnSpc>
                <a:spcPct val="150000"/>
              </a:lnSpc>
            </a:pPr>
            <a:r>
              <a:rPr lang="en-IN" sz="2800" dirty="0"/>
              <a:t>Thermal stimuli or percussion applied to teeth with irreversible </a:t>
            </a:r>
            <a:r>
              <a:rPr lang="en-IN" sz="2800" dirty="0" err="1"/>
              <a:t>pulpitis</a:t>
            </a:r>
            <a:r>
              <a:rPr lang="en-IN" sz="2800" dirty="0"/>
              <a:t> provokes severe pain for long time, which is intense and is often described as “bright” or “throbbing” .</a:t>
            </a:r>
          </a:p>
          <a:p>
            <a:pPr algn="just">
              <a:lnSpc>
                <a:spcPct val="150000"/>
              </a:lnSpc>
            </a:pPr>
            <a:r>
              <a:rPr lang="en-IN" sz="2800" dirty="0"/>
              <a:t>Infection from pulp when extends to involve the periodontal ligament, the affected tooth becomes tender to pressure, biting, or light tapping with an instrument.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2800" b="1" dirty="0">
                <a:solidFill>
                  <a:srgbClr val="C00000"/>
                </a:solidFill>
              </a:rPr>
              <a:t>DIFFERENTIATION BETWEEN PERIODONTAL AND PERIAPICAL ABSCESS</a:t>
            </a:r>
            <a:endParaRPr lang="en-IN" sz="2800" dirty="0">
              <a:solidFill>
                <a:srgbClr val="C00000"/>
              </a:solidFill>
            </a:endParaRPr>
          </a:p>
        </p:txBody>
      </p:sp>
      <p:sp>
        <p:nvSpPr>
          <p:cNvPr id="3" name="Content Placeholder 2"/>
          <p:cNvSpPr>
            <a:spLocks noGrp="1"/>
          </p:cNvSpPr>
          <p:nvPr>
            <p:ph idx="1"/>
          </p:nvPr>
        </p:nvSpPr>
        <p:spPr>
          <a:xfrm>
            <a:off x="457200" y="1600200"/>
            <a:ext cx="8229600" cy="4925144"/>
          </a:xfrm>
        </p:spPr>
        <p:txBody>
          <a:bodyPr>
            <a:noAutofit/>
          </a:bodyPr>
          <a:lstStyle/>
          <a:p>
            <a:pPr algn="just">
              <a:buNone/>
            </a:pPr>
            <a:r>
              <a:rPr lang="en-IN" sz="2400" b="1" u="sng" dirty="0">
                <a:latin typeface="+mj-lt"/>
                <a:cs typeface="Times New Roman" pitchFamily="18" charset="0"/>
              </a:rPr>
              <a:t>Periodontal abscess:</a:t>
            </a:r>
          </a:p>
          <a:p>
            <a:pPr algn="just">
              <a:lnSpc>
                <a:spcPct val="150000"/>
              </a:lnSpc>
            </a:pPr>
            <a:r>
              <a:rPr lang="en-IN" sz="2800" dirty="0">
                <a:latin typeface="+mj-lt"/>
                <a:cs typeface="Times New Roman" pitchFamily="18" charset="0"/>
              </a:rPr>
              <a:t>not severely painful.</a:t>
            </a:r>
          </a:p>
          <a:p>
            <a:pPr algn="just">
              <a:lnSpc>
                <a:spcPct val="150000"/>
              </a:lnSpc>
            </a:pPr>
            <a:r>
              <a:rPr lang="en-IN" sz="2800" dirty="0">
                <a:latin typeface="+mj-lt"/>
                <a:cs typeface="Times New Roman" pitchFamily="18" charset="0"/>
              </a:rPr>
              <a:t>Lesion is sensitive to touch, mastication, brushing, flossing or any stimulus.</a:t>
            </a:r>
          </a:p>
          <a:p>
            <a:pPr algn="just">
              <a:lnSpc>
                <a:spcPct val="150000"/>
              </a:lnSpc>
            </a:pPr>
            <a:r>
              <a:rPr lang="en-IN" sz="2800" dirty="0">
                <a:latin typeface="+mj-lt"/>
                <a:cs typeface="Times New Roman" pitchFamily="18" charset="0"/>
              </a:rPr>
              <a:t>Formation of sinus and fistula is less common.</a:t>
            </a:r>
          </a:p>
          <a:p>
            <a:pPr algn="just">
              <a:lnSpc>
                <a:spcPct val="150000"/>
              </a:lnSpc>
            </a:pPr>
            <a:r>
              <a:rPr lang="en-IN" sz="2800" dirty="0">
                <a:latin typeface="+mj-lt"/>
                <a:cs typeface="Times New Roman" pitchFamily="18" charset="0"/>
              </a:rPr>
              <a:t>Patient becomes aware of the sore and tender lesion in the </a:t>
            </a:r>
            <a:r>
              <a:rPr lang="en-IN" sz="2800" dirty="0" err="1">
                <a:latin typeface="+mj-lt"/>
                <a:cs typeface="Times New Roman" pitchFamily="18" charset="0"/>
              </a:rPr>
              <a:t>gingiva</a:t>
            </a:r>
            <a:r>
              <a:rPr lang="en-IN" sz="2800" dirty="0">
                <a:latin typeface="+mj-lt"/>
                <a:cs typeface="Times New Roman" pitchFamily="18" charset="0"/>
              </a:rPr>
              <a:t>, which is present as a swelling or lump.</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2800" b="1" dirty="0">
                <a:solidFill>
                  <a:srgbClr val="C00000"/>
                </a:solidFill>
              </a:rPr>
              <a:t>DIFFERENTIATION BETWEEN PERIODONTAL AND PERIAPICAL ABSCESS</a:t>
            </a:r>
            <a:endParaRPr lang="en-IN" sz="2800" dirty="0">
              <a:solidFill>
                <a:srgbClr val="C00000"/>
              </a:solidFill>
            </a:endParaRPr>
          </a:p>
        </p:txBody>
      </p:sp>
      <p:sp>
        <p:nvSpPr>
          <p:cNvPr id="3" name="Content Placeholder 2"/>
          <p:cNvSpPr>
            <a:spLocks noGrp="1"/>
          </p:cNvSpPr>
          <p:nvPr>
            <p:ph idx="1"/>
          </p:nvPr>
        </p:nvSpPr>
        <p:spPr>
          <a:xfrm>
            <a:off x="457200" y="1340768"/>
            <a:ext cx="8229600" cy="4925144"/>
          </a:xfrm>
        </p:spPr>
        <p:txBody>
          <a:bodyPr>
            <a:noAutofit/>
          </a:bodyPr>
          <a:lstStyle/>
          <a:p>
            <a:pPr algn="just">
              <a:buNone/>
            </a:pPr>
            <a:r>
              <a:rPr lang="en-IN" sz="2400" b="1" u="sng" dirty="0" err="1">
                <a:latin typeface="+mj-lt"/>
                <a:cs typeface="Times New Roman" pitchFamily="18" charset="0"/>
              </a:rPr>
              <a:t>Periapical</a:t>
            </a:r>
            <a:r>
              <a:rPr lang="en-IN" sz="2400" b="1" u="sng" dirty="0">
                <a:latin typeface="+mj-lt"/>
                <a:cs typeface="Times New Roman" pitchFamily="18" charset="0"/>
              </a:rPr>
              <a:t> abscess:</a:t>
            </a:r>
          </a:p>
          <a:p>
            <a:pPr algn="just"/>
            <a:r>
              <a:rPr lang="en-IN" sz="2400" dirty="0">
                <a:latin typeface="+mj-lt"/>
                <a:cs typeface="Times New Roman" pitchFamily="18" charset="0"/>
              </a:rPr>
              <a:t>It is acute in nature and is associated with the pain because of the involvement of the periodontal ligament and elevation of the </a:t>
            </a:r>
            <a:r>
              <a:rPr lang="en-IN" sz="2400" dirty="0" err="1">
                <a:latin typeface="+mj-lt"/>
                <a:cs typeface="Times New Roman" pitchFamily="18" charset="0"/>
              </a:rPr>
              <a:t>periosteum</a:t>
            </a:r>
            <a:r>
              <a:rPr lang="en-IN" sz="2400" dirty="0">
                <a:latin typeface="+mj-lt"/>
                <a:cs typeface="Times New Roman" pitchFamily="18" charset="0"/>
              </a:rPr>
              <a:t>.</a:t>
            </a:r>
          </a:p>
          <a:p>
            <a:pPr algn="just"/>
            <a:r>
              <a:rPr lang="en-IN" sz="2400" dirty="0">
                <a:latin typeface="+mj-lt"/>
                <a:cs typeface="Times New Roman" pitchFamily="18" charset="0"/>
              </a:rPr>
              <a:t>There is facial swelling because of the </a:t>
            </a:r>
            <a:r>
              <a:rPr lang="en-IN" sz="2400" dirty="0" err="1">
                <a:latin typeface="+mj-lt"/>
                <a:cs typeface="Times New Roman" pitchFamily="18" charset="0"/>
              </a:rPr>
              <a:t>periosteum</a:t>
            </a:r>
            <a:r>
              <a:rPr lang="en-IN" sz="2400" dirty="0">
                <a:latin typeface="+mj-lt"/>
                <a:cs typeface="Times New Roman" pitchFamily="18" charset="0"/>
              </a:rPr>
              <a:t> involvement.</a:t>
            </a:r>
          </a:p>
          <a:p>
            <a:pPr algn="just"/>
            <a:r>
              <a:rPr lang="en-IN" sz="2400" dirty="0">
                <a:latin typeface="+mj-lt"/>
                <a:cs typeface="Times New Roman" pitchFamily="18" charset="0"/>
              </a:rPr>
              <a:t>It communicates directly with external soft tissue surface by a sinus tract and a </a:t>
            </a:r>
            <a:r>
              <a:rPr lang="en-IN" sz="2400" dirty="0" err="1">
                <a:latin typeface="+mj-lt"/>
                <a:cs typeface="Times New Roman" pitchFamily="18" charset="0"/>
              </a:rPr>
              <a:t>stroma</a:t>
            </a:r>
            <a:r>
              <a:rPr lang="en-IN" sz="2400" dirty="0">
                <a:latin typeface="+mj-lt"/>
                <a:cs typeface="Times New Roman" pitchFamily="18" charset="0"/>
              </a:rPr>
              <a:t> through the oral mucosa or the </a:t>
            </a:r>
            <a:r>
              <a:rPr lang="en-IN" sz="2400" dirty="0" err="1">
                <a:latin typeface="+mj-lt"/>
                <a:cs typeface="Times New Roman" pitchFamily="18" charset="0"/>
              </a:rPr>
              <a:t>gingiva</a:t>
            </a:r>
            <a:r>
              <a:rPr lang="en-IN" sz="2400" dirty="0">
                <a:latin typeface="+mj-lt"/>
                <a:cs typeface="Times New Roman" pitchFamily="18" charset="0"/>
              </a:rPr>
              <a:t>.</a:t>
            </a:r>
          </a:p>
          <a:p>
            <a:pPr algn="just"/>
            <a:r>
              <a:rPr lang="en-IN" sz="2400" dirty="0">
                <a:latin typeface="+mj-lt"/>
                <a:cs typeface="Times New Roman" pitchFamily="18" charset="0"/>
              </a:rPr>
              <a:t>When the </a:t>
            </a:r>
            <a:r>
              <a:rPr lang="en-IN" sz="2400" dirty="0" err="1">
                <a:latin typeface="+mj-lt"/>
                <a:cs typeface="Times New Roman" pitchFamily="18" charset="0"/>
              </a:rPr>
              <a:t>periapical</a:t>
            </a:r>
            <a:r>
              <a:rPr lang="en-IN" sz="2400" dirty="0">
                <a:latin typeface="+mj-lt"/>
                <a:cs typeface="Times New Roman" pitchFamily="18" charset="0"/>
              </a:rPr>
              <a:t> abscess drains through the pocket, the lesion becomes true combined lesion.</a:t>
            </a:r>
          </a:p>
          <a:p>
            <a:pPr algn="just"/>
            <a:r>
              <a:rPr lang="en-IN" sz="2400" dirty="0">
                <a:latin typeface="+mj-lt"/>
                <a:cs typeface="Times New Roman" pitchFamily="18" charset="0"/>
              </a:rPr>
              <a:t>The lesion becomes chronic when it drains through the sinus.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a:solidFill>
                  <a:srgbClr val="C00000"/>
                </a:solidFill>
              </a:rPr>
              <a:t>DIAGNOSIS</a:t>
            </a:r>
          </a:p>
        </p:txBody>
      </p:sp>
      <p:sp>
        <p:nvSpPr>
          <p:cNvPr id="3" name="Content Placeholder 2"/>
          <p:cNvSpPr>
            <a:spLocks noGrp="1"/>
          </p:cNvSpPr>
          <p:nvPr>
            <p:ph idx="1"/>
          </p:nvPr>
        </p:nvSpPr>
        <p:spPr/>
        <p:txBody>
          <a:bodyPr>
            <a:normAutofit lnSpcReduction="10000"/>
          </a:bodyPr>
          <a:lstStyle/>
          <a:p>
            <a:pPr algn="just">
              <a:lnSpc>
                <a:spcPct val="150000"/>
              </a:lnSpc>
            </a:pPr>
            <a:r>
              <a:rPr lang="en-IN" sz="2400" dirty="0"/>
              <a:t>Accurate diagnosis can be achieved by careful history taking, clinical examination and use of special tests.</a:t>
            </a:r>
          </a:p>
          <a:p>
            <a:pPr algn="just">
              <a:lnSpc>
                <a:spcPct val="150000"/>
              </a:lnSpc>
            </a:pPr>
            <a:r>
              <a:rPr lang="en-IN" sz="2400" dirty="0"/>
              <a:t>In primary periodontal disease, the pulp is vital and responsive to pulp testing.</a:t>
            </a:r>
          </a:p>
          <a:p>
            <a:pPr algn="just">
              <a:lnSpc>
                <a:spcPct val="150000"/>
              </a:lnSpc>
            </a:pPr>
            <a:r>
              <a:rPr lang="en-IN" sz="2400" dirty="0"/>
              <a:t> While in primary endodontic disease, the pulp is infected and non– vital and gives abnormal or no response to pulp tester.</a:t>
            </a:r>
          </a:p>
          <a:p>
            <a:pPr algn="just">
              <a:lnSpc>
                <a:spcPct val="150000"/>
              </a:lnSpc>
            </a:pPr>
            <a:r>
              <a:rPr lang="en-IN" sz="2400" dirty="0"/>
              <a:t> True combined lesions and other </a:t>
            </a:r>
            <a:r>
              <a:rPr lang="en-IN" sz="2400" dirty="0" err="1"/>
              <a:t>endo-perio</a:t>
            </a:r>
            <a:r>
              <a:rPr lang="en-IN" sz="2400" dirty="0"/>
              <a:t> lesions are clinically and </a:t>
            </a:r>
            <a:r>
              <a:rPr lang="en-IN" sz="2400" dirty="0" err="1"/>
              <a:t>radiographically</a:t>
            </a:r>
            <a:r>
              <a:rPr lang="en-IN" sz="2400" dirty="0"/>
              <a:t> very similar.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a:solidFill>
                  <a:srgbClr val="C00000"/>
                </a:solidFill>
              </a:rPr>
              <a:t>DIAGNOSIS</a:t>
            </a:r>
            <a:endParaRPr lang="en-IN" sz="3200" dirty="0"/>
          </a:p>
        </p:txBody>
      </p:sp>
      <p:sp>
        <p:nvSpPr>
          <p:cNvPr id="3" name="Content Placeholder 2"/>
          <p:cNvSpPr>
            <a:spLocks noGrp="1"/>
          </p:cNvSpPr>
          <p:nvPr>
            <p:ph idx="1"/>
          </p:nvPr>
        </p:nvSpPr>
        <p:spPr/>
        <p:txBody>
          <a:bodyPr>
            <a:normAutofit fontScale="92500" lnSpcReduction="10000"/>
          </a:bodyPr>
          <a:lstStyle/>
          <a:p>
            <a:pPr algn="just">
              <a:lnSpc>
                <a:spcPct val="150000"/>
              </a:lnSpc>
            </a:pPr>
            <a:r>
              <a:rPr lang="en-IN" sz="2200" dirty="0">
                <a:latin typeface="Times New Roman" pitchFamily="18" charset="0"/>
                <a:cs typeface="Times New Roman" pitchFamily="18" charset="0"/>
              </a:rPr>
              <a:t>The following aids are useful in making appropriate diagnosis: </a:t>
            </a:r>
          </a:p>
          <a:p>
            <a:pPr lvl="3" algn="just">
              <a:lnSpc>
                <a:spcPct val="150000"/>
              </a:lnSpc>
            </a:pPr>
            <a:r>
              <a:rPr lang="en-IN" sz="2200" dirty="0" err="1">
                <a:latin typeface="Times New Roman" pitchFamily="18" charset="0"/>
                <a:cs typeface="Times New Roman" pitchFamily="18" charset="0"/>
              </a:rPr>
              <a:t>Periapical</a:t>
            </a:r>
            <a:r>
              <a:rPr lang="en-IN" sz="2200" dirty="0">
                <a:latin typeface="Times New Roman" pitchFamily="18" charset="0"/>
                <a:cs typeface="Times New Roman" pitchFamily="18" charset="0"/>
              </a:rPr>
              <a:t> radiographs </a:t>
            </a:r>
            <a:endParaRPr lang="en-IN" sz="2200" dirty="0">
              <a:latin typeface="Times New Roman" pitchFamily="18" charset="0"/>
              <a:cs typeface="Times New Roman" pitchFamily="18" charset="0"/>
              <a:sym typeface="Symbol"/>
            </a:endParaRPr>
          </a:p>
          <a:p>
            <a:pPr lvl="3" algn="just">
              <a:lnSpc>
                <a:spcPct val="150000"/>
              </a:lnSpc>
            </a:pPr>
            <a:r>
              <a:rPr lang="en-IN" sz="2200" dirty="0">
                <a:latin typeface="Times New Roman" pitchFamily="18" charset="0"/>
                <a:cs typeface="Times New Roman" pitchFamily="18" charset="0"/>
              </a:rPr>
              <a:t>Pulp vitality testing</a:t>
            </a:r>
            <a:endParaRPr lang="en-IN" sz="2200" dirty="0">
              <a:latin typeface="Times New Roman" pitchFamily="18" charset="0"/>
              <a:cs typeface="Times New Roman" pitchFamily="18" charset="0"/>
              <a:sym typeface="Symbol"/>
            </a:endParaRPr>
          </a:p>
          <a:p>
            <a:pPr lvl="3" algn="just">
              <a:lnSpc>
                <a:spcPct val="150000"/>
              </a:lnSpc>
            </a:pPr>
            <a:r>
              <a:rPr lang="en-IN" sz="2200" dirty="0">
                <a:latin typeface="Times New Roman" pitchFamily="18" charset="0"/>
                <a:cs typeface="Times New Roman" pitchFamily="18" charset="0"/>
              </a:rPr>
              <a:t>Percussion </a:t>
            </a:r>
            <a:endParaRPr lang="en-IN" sz="2200" dirty="0">
              <a:latin typeface="Times New Roman" pitchFamily="18" charset="0"/>
              <a:cs typeface="Times New Roman" pitchFamily="18" charset="0"/>
              <a:sym typeface="Symbol"/>
            </a:endParaRPr>
          </a:p>
          <a:p>
            <a:pPr lvl="3" algn="just">
              <a:lnSpc>
                <a:spcPct val="150000"/>
              </a:lnSpc>
            </a:pPr>
            <a:r>
              <a:rPr lang="en-IN" sz="2200" dirty="0">
                <a:latin typeface="Times New Roman" pitchFamily="18" charset="0"/>
                <a:cs typeface="Times New Roman" pitchFamily="18" charset="0"/>
              </a:rPr>
              <a:t>palpation </a:t>
            </a:r>
            <a:endParaRPr lang="en-IN" sz="2200" dirty="0">
              <a:latin typeface="Times New Roman" pitchFamily="18" charset="0"/>
              <a:cs typeface="Times New Roman" pitchFamily="18" charset="0"/>
              <a:sym typeface="Symbol"/>
            </a:endParaRPr>
          </a:p>
          <a:p>
            <a:pPr lvl="3" algn="just">
              <a:lnSpc>
                <a:spcPct val="150000"/>
              </a:lnSpc>
            </a:pPr>
            <a:r>
              <a:rPr lang="en-IN" sz="2200" dirty="0">
                <a:latin typeface="Times New Roman" pitchFamily="18" charset="0"/>
                <a:cs typeface="Times New Roman" pitchFamily="18" charset="0"/>
              </a:rPr>
              <a:t>Pocket probing </a:t>
            </a:r>
            <a:endParaRPr lang="en-IN" sz="2200" dirty="0">
              <a:latin typeface="Times New Roman" pitchFamily="18" charset="0"/>
              <a:cs typeface="Times New Roman" pitchFamily="18" charset="0"/>
              <a:sym typeface="Symbol"/>
            </a:endParaRPr>
          </a:p>
          <a:p>
            <a:pPr lvl="3" algn="just">
              <a:lnSpc>
                <a:spcPct val="150000"/>
              </a:lnSpc>
            </a:pPr>
            <a:r>
              <a:rPr lang="en-IN" sz="2200" dirty="0">
                <a:latin typeface="Times New Roman" pitchFamily="18" charset="0"/>
                <a:cs typeface="Times New Roman" pitchFamily="18" charset="0"/>
              </a:rPr>
              <a:t>Sinus tract tracking </a:t>
            </a:r>
            <a:endParaRPr lang="en-IN" sz="2200" dirty="0">
              <a:latin typeface="Times New Roman" pitchFamily="18" charset="0"/>
              <a:cs typeface="Times New Roman" pitchFamily="18" charset="0"/>
              <a:sym typeface="Symbol"/>
            </a:endParaRPr>
          </a:p>
          <a:p>
            <a:pPr lvl="3" algn="just">
              <a:lnSpc>
                <a:spcPct val="150000"/>
              </a:lnSpc>
            </a:pPr>
            <a:r>
              <a:rPr lang="en-IN" sz="2200" dirty="0">
                <a:latin typeface="Times New Roman" pitchFamily="18" charset="0"/>
                <a:cs typeface="Times New Roman" pitchFamily="18" charset="0"/>
              </a:rPr>
              <a:t>Cracked tooth testing</a:t>
            </a:r>
          </a:p>
          <a:p>
            <a:pPr lvl="3" algn="just">
              <a:lnSpc>
                <a:spcPct val="150000"/>
              </a:lnSpc>
            </a:pPr>
            <a:r>
              <a:rPr lang="en-IN" sz="2200" dirty="0" err="1">
                <a:latin typeface="Times New Roman" pitchFamily="18" charset="0"/>
                <a:cs typeface="Times New Roman" pitchFamily="18" charset="0"/>
              </a:rPr>
              <a:t>Transillumination</a:t>
            </a:r>
            <a:endParaRPr lang="en-IN" sz="2200"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2400" b="1" dirty="0">
                <a:solidFill>
                  <a:srgbClr val="C00000"/>
                </a:solidFill>
              </a:rPr>
              <a:t>MANAGEMENT OF PULPAL AND PERIODONTAL DISEASE</a:t>
            </a:r>
            <a:endParaRPr lang="en-IN" sz="2400" dirty="0">
              <a:solidFill>
                <a:srgbClr val="C00000"/>
              </a:solidFill>
            </a:endParaRPr>
          </a:p>
        </p:txBody>
      </p:sp>
      <p:sp>
        <p:nvSpPr>
          <p:cNvPr id="3" name="Content Placeholder 2"/>
          <p:cNvSpPr>
            <a:spLocks noGrp="1"/>
          </p:cNvSpPr>
          <p:nvPr>
            <p:ph idx="1"/>
          </p:nvPr>
        </p:nvSpPr>
        <p:spPr/>
        <p:txBody>
          <a:bodyPr>
            <a:normAutofit/>
          </a:bodyPr>
          <a:lstStyle/>
          <a:p>
            <a:pPr algn="just">
              <a:lnSpc>
                <a:spcPct val="150000"/>
              </a:lnSpc>
            </a:pPr>
            <a:r>
              <a:rPr lang="en-IN" sz="2800" dirty="0">
                <a:latin typeface="Times New Roman" pitchFamily="18" charset="0"/>
                <a:cs typeface="Times New Roman" pitchFamily="18" charset="0"/>
              </a:rPr>
              <a:t>Patients with </a:t>
            </a:r>
            <a:r>
              <a:rPr lang="en-IN" sz="2800" dirty="0" err="1">
                <a:latin typeface="Times New Roman" pitchFamily="18" charset="0"/>
                <a:cs typeface="Times New Roman" pitchFamily="18" charset="0"/>
              </a:rPr>
              <a:t>pulpal</a:t>
            </a:r>
            <a:r>
              <a:rPr lang="en-IN" sz="2800" dirty="0">
                <a:latin typeface="Times New Roman" pitchFamily="18" charset="0"/>
                <a:cs typeface="Times New Roman" pitchFamily="18" charset="0"/>
              </a:rPr>
              <a:t> disease may have a healthy </a:t>
            </a:r>
            <a:r>
              <a:rPr lang="en-IN" sz="2800" dirty="0" err="1">
                <a:latin typeface="Times New Roman" pitchFamily="18" charset="0"/>
                <a:cs typeface="Times New Roman" pitchFamily="18" charset="0"/>
              </a:rPr>
              <a:t>periodontium</a:t>
            </a:r>
            <a:r>
              <a:rPr lang="en-IN" sz="2800" dirty="0">
                <a:latin typeface="Times New Roman" pitchFamily="18" charset="0"/>
                <a:cs typeface="Times New Roman" pitchFamily="18" charset="0"/>
              </a:rPr>
              <a:t>, gingivitis, or varying amounts of attachment loss (</a:t>
            </a:r>
            <a:r>
              <a:rPr lang="en-IN" sz="2800" dirty="0" err="1">
                <a:latin typeface="Times New Roman" pitchFamily="18" charset="0"/>
                <a:cs typeface="Times New Roman" pitchFamily="18" charset="0"/>
              </a:rPr>
              <a:t>periodontitis</a:t>
            </a:r>
            <a:r>
              <a:rPr lang="en-IN" sz="2800" dirty="0">
                <a:latin typeface="Times New Roman" pitchFamily="18" charset="0"/>
                <a:cs typeface="Times New Roman" pitchFamily="18" charset="0"/>
              </a:rPr>
              <a:t>) on the affected or adjacent teeth.</a:t>
            </a:r>
          </a:p>
          <a:p>
            <a:pPr algn="just">
              <a:lnSpc>
                <a:spcPct val="150000"/>
              </a:lnSpc>
            </a:pPr>
            <a:r>
              <a:rPr lang="en-IN" sz="2800" dirty="0">
                <a:latin typeface="Times New Roman" pitchFamily="18" charset="0"/>
                <a:cs typeface="Times New Roman" pitchFamily="18" charset="0"/>
              </a:rPr>
              <a:t>Treatment procedure is based on the appropriate diagnosis.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endParaRPr lang="en-IN" sz="3200" dirty="0">
              <a:solidFill>
                <a:srgbClr val="C00000"/>
              </a:solidFill>
            </a:endParaRPr>
          </a:p>
        </p:txBody>
      </p:sp>
      <p:sp>
        <p:nvSpPr>
          <p:cNvPr id="3" name="Content Placeholder 2"/>
          <p:cNvSpPr>
            <a:spLocks noGrp="1"/>
          </p:cNvSpPr>
          <p:nvPr>
            <p:ph idx="1"/>
          </p:nvPr>
        </p:nvSpPr>
        <p:spPr/>
        <p:txBody>
          <a:bodyPr>
            <a:normAutofit fontScale="70000" lnSpcReduction="20000"/>
          </a:bodyPr>
          <a:lstStyle/>
          <a:p>
            <a:pPr algn="just">
              <a:lnSpc>
                <a:spcPct val="150000"/>
              </a:lnSpc>
            </a:pPr>
            <a:r>
              <a:rPr lang="en-IN" dirty="0">
                <a:latin typeface="Times New Roman" pitchFamily="18" charset="0"/>
                <a:cs typeface="Times New Roman" pitchFamily="18" charset="0"/>
              </a:rPr>
              <a:t>The prognosis and treatment of each </a:t>
            </a:r>
            <a:r>
              <a:rPr lang="en-IN" dirty="0" err="1">
                <a:latin typeface="Times New Roman" pitchFamily="18" charset="0"/>
                <a:cs typeface="Times New Roman" pitchFamily="18" charset="0"/>
              </a:rPr>
              <a:t>endo</a:t>
            </a:r>
            <a:r>
              <a:rPr lang="en-IN" dirty="0">
                <a:latin typeface="Times New Roman" pitchFamily="18" charset="0"/>
                <a:cs typeface="Times New Roman" pitchFamily="18" charset="0"/>
              </a:rPr>
              <a:t>/</a:t>
            </a:r>
            <a:r>
              <a:rPr lang="en-IN" dirty="0" err="1">
                <a:latin typeface="Times New Roman" pitchFamily="18" charset="0"/>
                <a:cs typeface="Times New Roman" pitchFamily="18" charset="0"/>
              </a:rPr>
              <a:t>perio</a:t>
            </a:r>
            <a:r>
              <a:rPr lang="en-IN" dirty="0">
                <a:latin typeface="Times New Roman" pitchFamily="18" charset="0"/>
                <a:cs typeface="Times New Roman" pitchFamily="18" charset="0"/>
              </a:rPr>
              <a:t> disease type varies………..</a:t>
            </a:r>
          </a:p>
          <a:p>
            <a:pPr algn="just">
              <a:lnSpc>
                <a:spcPct val="150000"/>
              </a:lnSpc>
            </a:pPr>
            <a:r>
              <a:rPr lang="en-IN" dirty="0">
                <a:latin typeface="Times New Roman" pitchFamily="18" charset="0"/>
                <a:cs typeface="Times New Roman" pitchFamily="18" charset="0"/>
              </a:rPr>
              <a:t>Primary endodontic lesions should only be treated by endodontic therapy and has a good prognosis </a:t>
            </a:r>
            <a:r>
              <a:rPr lang="en-IN" dirty="0">
                <a:latin typeface="Times New Roman" pitchFamily="18" charset="0"/>
                <a:cs typeface="Times New Roman" pitchFamily="18" charset="0"/>
                <a:sym typeface="Symbol"/>
              </a:rPr>
              <a:t>.</a:t>
            </a:r>
          </a:p>
          <a:p>
            <a:pPr algn="just">
              <a:lnSpc>
                <a:spcPct val="150000"/>
              </a:lnSpc>
            </a:pPr>
            <a:r>
              <a:rPr lang="en-IN" dirty="0">
                <a:latin typeface="Times New Roman" pitchFamily="18" charset="0"/>
                <a:cs typeface="Times New Roman" pitchFamily="18" charset="0"/>
              </a:rPr>
              <a:t> Primary periodontal lesions should only be treated by periodontal therapy i.e. phase I therapy and surgical procedure if required.</a:t>
            </a:r>
          </a:p>
          <a:p>
            <a:pPr algn="just">
              <a:lnSpc>
                <a:spcPct val="150000"/>
              </a:lnSpc>
              <a:buNone/>
            </a:pPr>
            <a:r>
              <a:rPr lang="en-IN" dirty="0">
                <a:latin typeface="Times New Roman" pitchFamily="18" charset="0"/>
                <a:cs typeface="Times New Roman" pitchFamily="18" charset="0"/>
              </a:rPr>
              <a:t>                        …………………..the prognosis depends on severity of the periodontal disease and patient response to treatment.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0000" lnSpcReduction="20000"/>
          </a:bodyPr>
          <a:lstStyle/>
          <a:p>
            <a:pPr algn="just">
              <a:lnSpc>
                <a:spcPct val="170000"/>
              </a:lnSpc>
            </a:pPr>
            <a:r>
              <a:rPr lang="en-IN" b="1" dirty="0">
                <a:latin typeface="+mj-lt"/>
                <a:cs typeface="Times New Roman" pitchFamily="18" charset="0"/>
              </a:rPr>
              <a:t>Combined lesions should be treated with endodontic therapy first. </a:t>
            </a:r>
            <a:endParaRPr lang="en-IN" b="1" dirty="0">
              <a:latin typeface="+mj-lt"/>
              <a:cs typeface="Times New Roman" pitchFamily="18" charset="0"/>
              <a:sym typeface="Symbol"/>
            </a:endParaRPr>
          </a:p>
          <a:p>
            <a:pPr algn="just">
              <a:lnSpc>
                <a:spcPct val="170000"/>
              </a:lnSpc>
            </a:pPr>
            <a:r>
              <a:rPr lang="en-IN" b="1" dirty="0">
                <a:latin typeface="+mj-lt"/>
                <a:cs typeface="Times New Roman" pitchFamily="18" charset="0"/>
              </a:rPr>
              <a:t>Treatment should be evaluated in 2-3 months, and only then periodontal treatment should be considered.</a:t>
            </a:r>
          </a:p>
          <a:p>
            <a:pPr algn="just">
              <a:lnSpc>
                <a:spcPct val="170000"/>
              </a:lnSpc>
            </a:pPr>
            <a:r>
              <a:rPr lang="en-IN" b="1" dirty="0">
                <a:latin typeface="+mj-lt"/>
                <a:cs typeface="Times New Roman" pitchFamily="18" charset="0"/>
              </a:rPr>
              <a:t>This sequence allows for sufficient time for initial tissue healing and better assessment of the periodontal condition to determine the need of non-</a:t>
            </a:r>
            <a:r>
              <a:rPr lang="en-IN" b="1" dirty="0" err="1">
                <a:latin typeface="+mj-lt"/>
                <a:cs typeface="Times New Roman" pitchFamily="18" charset="0"/>
              </a:rPr>
              <a:t>surgicalor</a:t>
            </a:r>
            <a:r>
              <a:rPr lang="en-IN" b="1" dirty="0">
                <a:latin typeface="+mj-lt"/>
                <a:cs typeface="Times New Roman" pitchFamily="18" charset="0"/>
              </a:rPr>
              <a:t> surgical treatment. </a:t>
            </a:r>
            <a:endParaRPr lang="en-IN" b="1" dirty="0">
              <a:latin typeface="+mj-lt"/>
              <a:cs typeface="Times New Roman" pitchFamily="18" charset="0"/>
              <a:sym typeface="Symbol"/>
            </a:endParaRPr>
          </a:p>
          <a:p>
            <a:pPr algn="just">
              <a:lnSpc>
                <a:spcPct val="170000"/>
              </a:lnSpc>
            </a:pPr>
            <a:r>
              <a:rPr lang="en-IN" b="1" dirty="0">
                <a:latin typeface="+mj-lt"/>
                <a:cs typeface="Times New Roman" pitchFamily="18" charset="0"/>
              </a:rPr>
              <a:t>Prognosis depends on the periodontal involvement and treatment.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a:solidFill>
                  <a:srgbClr val="C00000"/>
                </a:solidFill>
              </a:rPr>
              <a:t>Special issues in Endodontic therapy </a:t>
            </a:r>
            <a:endParaRPr lang="en-IN" sz="3200" dirty="0">
              <a:solidFill>
                <a:srgbClr val="C00000"/>
              </a:solidFill>
            </a:endParaRPr>
          </a:p>
        </p:txBody>
      </p:sp>
      <p:sp>
        <p:nvSpPr>
          <p:cNvPr id="3" name="Content Placeholder 2"/>
          <p:cNvSpPr>
            <a:spLocks noGrp="1"/>
          </p:cNvSpPr>
          <p:nvPr>
            <p:ph idx="1"/>
          </p:nvPr>
        </p:nvSpPr>
        <p:spPr/>
        <p:txBody>
          <a:bodyPr>
            <a:normAutofit/>
          </a:bodyPr>
          <a:lstStyle/>
          <a:p>
            <a:r>
              <a:rPr lang="en-IN" sz="2400" b="1" dirty="0">
                <a:solidFill>
                  <a:srgbClr val="002060"/>
                </a:solidFill>
              </a:rPr>
              <a:t>Potential Complications</a:t>
            </a:r>
          </a:p>
          <a:p>
            <a:pPr>
              <a:buNone/>
            </a:pPr>
            <a:r>
              <a:rPr lang="en-IN" sz="2400" b="1" dirty="0"/>
              <a:t>	</a:t>
            </a:r>
            <a:r>
              <a:rPr lang="en-IN" sz="2400" b="1" dirty="0">
                <a:solidFill>
                  <a:srgbClr val="00B050"/>
                </a:solidFill>
              </a:rPr>
              <a:t>Perforations</a:t>
            </a:r>
            <a:r>
              <a:rPr lang="en-IN" sz="2400" b="1" dirty="0"/>
              <a:t> of the floor of the pulp chamber or the root during access, canal instrumentation, or post preparation. </a:t>
            </a:r>
            <a:r>
              <a:rPr lang="en-IN" sz="2400" b="1" dirty="0">
                <a:solidFill>
                  <a:srgbClr val="00B050"/>
                </a:solidFill>
              </a:rPr>
              <a:t>Root </a:t>
            </a:r>
            <a:r>
              <a:rPr lang="en-IN" sz="2400" b="1" dirty="0" err="1">
                <a:solidFill>
                  <a:srgbClr val="00B050"/>
                </a:solidFill>
              </a:rPr>
              <a:t>resorption</a:t>
            </a:r>
            <a:r>
              <a:rPr lang="en-IN" sz="2400" b="1" dirty="0">
                <a:solidFill>
                  <a:srgbClr val="00B050"/>
                </a:solidFill>
              </a:rPr>
              <a:t> and vertical root fracture.</a:t>
            </a:r>
          </a:p>
          <a:p>
            <a:pPr>
              <a:buNone/>
            </a:pPr>
            <a:endParaRPr lang="en-IN" sz="2400" dirty="0"/>
          </a:p>
        </p:txBody>
      </p:sp>
      <p:pic>
        <p:nvPicPr>
          <p:cNvPr id="1028" name="Picture 4"/>
          <p:cNvPicPr>
            <a:picLocks noChangeAspect="1" noChangeArrowheads="1"/>
          </p:cNvPicPr>
          <p:nvPr/>
        </p:nvPicPr>
        <p:blipFill>
          <a:blip r:embed="rId2" cstate="print"/>
          <a:srcRect/>
          <a:stretch>
            <a:fillRect/>
          </a:stretch>
        </p:blipFill>
        <p:spPr bwMode="auto">
          <a:xfrm>
            <a:off x="2483768" y="3573016"/>
            <a:ext cx="3162300" cy="23717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a:solidFill>
                  <a:srgbClr val="C00000"/>
                </a:solidFill>
              </a:rPr>
              <a:t>Special issues in Endodontic therapy</a:t>
            </a:r>
            <a:endParaRPr lang="en-IN" sz="3200" dirty="0"/>
          </a:p>
        </p:txBody>
      </p:sp>
      <p:sp>
        <p:nvSpPr>
          <p:cNvPr id="3" name="Content Placeholder 2"/>
          <p:cNvSpPr>
            <a:spLocks noGrp="1"/>
          </p:cNvSpPr>
          <p:nvPr>
            <p:ph idx="1"/>
          </p:nvPr>
        </p:nvSpPr>
        <p:spPr/>
        <p:txBody>
          <a:bodyPr/>
          <a:lstStyle/>
          <a:p>
            <a:r>
              <a:rPr lang="en-IN" sz="2800" b="1" dirty="0">
                <a:solidFill>
                  <a:srgbClr val="002060"/>
                </a:solidFill>
              </a:rPr>
              <a:t>Restorative Implications </a:t>
            </a:r>
          </a:p>
          <a:p>
            <a:pPr algn="just">
              <a:buNone/>
            </a:pPr>
            <a:r>
              <a:rPr lang="en-IN" sz="2800" dirty="0"/>
              <a:t>		Ultimately, most root canal–treated teeth require restorations. </a:t>
            </a:r>
          </a:p>
          <a:p>
            <a:pPr algn="just">
              <a:buNone/>
            </a:pPr>
            <a:r>
              <a:rPr lang="en-IN" sz="2800" dirty="0"/>
              <a:t>		Although the initial success rate for endodontic therapy is quite high, long-term retention and function depend greatly on the ability to restore the tooth adequately.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a:solidFill>
                  <a:schemeClr val="accent2">
                    <a:lumMod val="75000"/>
                  </a:schemeClr>
                </a:solidFill>
              </a:rPr>
              <a:t>CONTENTS</a:t>
            </a:r>
          </a:p>
        </p:txBody>
      </p:sp>
      <p:sp>
        <p:nvSpPr>
          <p:cNvPr id="3" name="Content Placeholder 2"/>
          <p:cNvSpPr>
            <a:spLocks noGrp="1"/>
          </p:cNvSpPr>
          <p:nvPr>
            <p:ph idx="1"/>
          </p:nvPr>
        </p:nvSpPr>
        <p:spPr/>
        <p:txBody>
          <a:bodyPr>
            <a:normAutofit/>
          </a:bodyPr>
          <a:lstStyle/>
          <a:p>
            <a:r>
              <a:rPr lang="en-IN" sz="2800" b="1" dirty="0">
                <a:solidFill>
                  <a:srgbClr val="002060"/>
                </a:solidFill>
              </a:rPr>
              <a:t>Introduction</a:t>
            </a:r>
          </a:p>
          <a:p>
            <a:pPr lvl="0"/>
            <a:r>
              <a:rPr lang="en-IN" sz="2800" b="1" dirty="0">
                <a:solidFill>
                  <a:srgbClr val="002060"/>
                </a:solidFill>
              </a:rPr>
              <a:t>Pathways of communication </a:t>
            </a:r>
          </a:p>
          <a:p>
            <a:pPr lvl="0"/>
            <a:r>
              <a:rPr lang="en-IN" sz="2800" b="1" dirty="0" err="1">
                <a:solidFill>
                  <a:srgbClr val="002060"/>
                </a:solidFill>
              </a:rPr>
              <a:t>Pulpal</a:t>
            </a:r>
            <a:r>
              <a:rPr lang="en-IN" sz="2800" b="1" dirty="0">
                <a:solidFill>
                  <a:srgbClr val="002060"/>
                </a:solidFill>
              </a:rPr>
              <a:t> disease</a:t>
            </a:r>
          </a:p>
          <a:p>
            <a:pPr lvl="1"/>
            <a:r>
              <a:rPr lang="en-IN" sz="2400" b="1" dirty="0">
                <a:solidFill>
                  <a:srgbClr val="002060"/>
                </a:solidFill>
              </a:rPr>
              <a:t>Etiological factors</a:t>
            </a:r>
          </a:p>
          <a:p>
            <a:pPr lvl="1"/>
            <a:r>
              <a:rPr lang="en-IN" sz="2400" b="1" dirty="0">
                <a:solidFill>
                  <a:srgbClr val="002060"/>
                </a:solidFill>
              </a:rPr>
              <a:t>Classification</a:t>
            </a:r>
          </a:p>
          <a:p>
            <a:pPr lvl="1"/>
            <a:r>
              <a:rPr lang="en-IN" sz="2400" b="1" dirty="0">
                <a:solidFill>
                  <a:srgbClr val="002060"/>
                </a:solidFill>
              </a:rPr>
              <a:t>Effects on </a:t>
            </a:r>
            <a:r>
              <a:rPr lang="en-IN" sz="2400" b="1" dirty="0" err="1">
                <a:solidFill>
                  <a:srgbClr val="002060"/>
                </a:solidFill>
              </a:rPr>
              <a:t>periodontium</a:t>
            </a:r>
            <a:endParaRPr lang="en-IN" sz="2400" b="1" dirty="0">
              <a:solidFill>
                <a:srgbClr val="002060"/>
              </a:solidFill>
            </a:endParaRPr>
          </a:p>
          <a:p>
            <a:pPr lvl="0"/>
            <a:r>
              <a:rPr lang="en-IN" sz="2800" b="1" dirty="0">
                <a:solidFill>
                  <a:srgbClr val="002060"/>
                </a:solidFill>
              </a:rPr>
              <a:t>Effect of pulpal diseases on the periodontal tissues </a:t>
            </a:r>
          </a:p>
          <a:p>
            <a:pPr lvl="0"/>
            <a:r>
              <a:rPr lang="en-IN" sz="2800" b="1" dirty="0">
                <a:solidFill>
                  <a:srgbClr val="002060"/>
                </a:solidFill>
              </a:rPr>
              <a:t>Effect of periodontal inflammation on the pulp </a:t>
            </a:r>
          </a:p>
          <a:p>
            <a:pPr lvl="0"/>
            <a:r>
              <a:rPr lang="en-IN" sz="2800" b="1" dirty="0">
                <a:solidFill>
                  <a:srgbClr val="002060"/>
                </a:solidFill>
              </a:rPr>
              <a:t>Classification of Endo-</a:t>
            </a:r>
            <a:r>
              <a:rPr lang="en-IN" sz="2800" b="1" dirty="0" err="1">
                <a:solidFill>
                  <a:srgbClr val="002060"/>
                </a:solidFill>
              </a:rPr>
              <a:t>Perio</a:t>
            </a:r>
            <a:r>
              <a:rPr lang="en-IN" sz="2800" b="1" dirty="0">
                <a:solidFill>
                  <a:srgbClr val="002060"/>
                </a:solidFill>
              </a:rPr>
              <a:t> lesion</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C00000"/>
                </a:solidFill>
              </a:rPr>
              <a:t>SUMMARY</a:t>
            </a:r>
            <a:endParaRPr lang="en-IN" sz="3600" b="1" dirty="0">
              <a:solidFill>
                <a:srgbClr val="C00000"/>
              </a:solidFill>
            </a:endParaRPr>
          </a:p>
        </p:txBody>
      </p:sp>
      <p:sp>
        <p:nvSpPr>
          <p:cNvPr id="3" name="Content Placeholder 2"/>
          <p:cNvSpPr>
            <a:spLocks noGrp="1"/>
          </p:cNvSpPr>
          <p:nvPr>
            <p:ph idx="1"/>
          </p:nvPr>
        </p:nvSpPr>
        <p:spPr/>
        <p:txBody>
          <a:bodyPr>
            <a:normAutofit fontScale="85000" lnSpcReduction="20000"/>
          </a:bodyPr>
          <a:lstStyle/>
          <a:p>
            <a:pPr algn="just">
              <a:lnSpc>
                <a:spcPct val="150000"/>
              </a:lnSpc>
            </a:pPr>
            <a:r>
              <a:rPr lang="en-IN" sz="2800" dirty="0" err="1">
                <a:latin typeface="+mj-lt"/>
              </a:rPr>
              <a:t>Pulpal</a:t>
            </a:r>
            <a:r>
              <a:rPr lang="en-IN" sz="2800" dirty="0">
                <a:latin typeface="+mj-lt"/>
              </a:rPr>
              <a:t> and periodontal diseases are related in that both involve an inflammatory process. </a:t>
            </a:r>
          </a:p>
          <a:p>
            <a:pPr algn="just">
              <a:lnSpc>
                <a:spcPct val="150000"/>
              </a:lnSpc>
            </a:pPr>
            <a:r>
              <a:rPr lang="en-IN" sz="2800" dirty="0">
                <a:latin typeface="+mj-lt"/>
              </a:rPr>
              <a:t>The location and severity of the inflammation result in a characteristic degree of tissue involvement, which in turn helps the clinician select the appropriate therapeutic approach. </a:t>
            </a:r>
          </a:p>
          <a:p>
            <a:pPr algn="just">
              <a:lnSpc>
                <a:spcPct val="150000"/>
              </a:lnSpc>
            </a:pPr>
            <a:r>
              <a:rPr lang="en-IN" sz="2800" dirty="0">
                <a:latin typeface="+mj-lt"/>
                <a:cs typeface="Times New Roman" pitchFamily="18" charset="0"/>
              </a:rPr>
              <a:t>Proper diagnosis &amp; management of </a:t>
            </a:r>
            <a:r>
              <a:rPr lang="en-IN" sz="2800" dirty="0" err="1">
                <a:latin typeface="+mj-lt"/>
                <a:cs typeface="Times New Roman" pitchFamily="18" charset="0"/>
              </a:rPr>
              <a:t>endo-perio</a:t>
            </a:r>
            <a:r>
              <a:rPr lang="en-IN" sz="2800" dirty="0">
                <a:latin typeface="+mj-lt"/>
                <a:cs typeface="Times New Roman" pitchFamily="18" charset="0"/>
              </a:rPr>
              <a:t> is must for complete resolution of symptoms and prolonging the tooth life.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Times New Roman" panose="02020603050405020304" pitchFamily="18" charset="0"/>
                <a:cs typeface="Times New Roman" panose="02020603050405020304" pitchFamily="18" charset="0"/>
              </a:rPr>
              <a:t>REFERENCES</a:t>
            </a:r>
            <a:endParaRPr lang="en-IN"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a:bodyPr>
          <a:lstStyle/>
          <a:p>
            <a:pPr algn="just"/>
            <a:r>
              <a:rPr lang="en-US" sz="3200" dirty="0"/>
              <a:t>Newman MG, Takei HH, </a:t>
            </a:r>
            <a:r>
              <a:rPr lang="en-US" sz="3200" dirty="0" err="1"/>
              <a:t>Klokkevold</a:t>
            </a:r>
            <a:r>
              <a:rPr lang="en-US" sz="3200" dirty="0"/>
              <a:t> PR, Carranza FA. Carranza’s clinical periodontology, 10th ed. Saunders Elsevier; 2007.</a:t>
            </a:r>
          </a:p>
          <a:p>
            <a:pPr algn="just"/>
            <a:r>
              <a:rPr lang="en-US" sz="3200" dirty="0" err="1"/>
              <a:t>Lindhe</a:t>
            </a:r>
            <a:r>
              <a:rPr lang="en-US" sz="3200" dirty="0"/>
              <a:t> J, Lang NP and </a:t>
            </a:r>
            <a:r>
              <a:rPr lang="en-US" sz="3200" dirty="0" err="1"/>
              <a:t>Karring</a:t>
            </a:r>
            <a:r>
              <a:rPr lang="en-US" sz="3200" dirty="0"/>
              <a:t> T. Clinical Periodontology and Implant Dentistry. 6th ed. Oxford (UK): Blackwell Publishing Ltd.; 2015.</a:t>
            </a:r>
          </a:p>
          <a:p>
            <a:pPr algn="just"/>
            <a:r>
              <a:rPr lang="en-US" sz="3200" dirty="0"/>
              <a:t>Newman MG, Takei HH, </a:t>
            </a:r>
            <a:r>
              <a:rPr lang="en-US" sz="3200" dirty="0" err="1"/>
              <a:t>Klokkevold</a:t>
            </a:r>
            <a:r>
              <a:rPr lang="en-US" sz="3200" dirty="0"/>
              <a:t> PR, Carranza FA. Carranza’s clinical periodontology, 13th ed. </a:t>
            </a:r>
            <a:r>
              <a:rPr lang="en-US" sz="3200"/>
              <a:t>Saunders Elsevier; 2018.</a:t>
            </a:r>
          </a:p>
          <a:p>
            <a:endParaRPr lang="en-IN"/>
          </a:p>
        </p:txBody>
      </p:sp>
    </p:spTree>
    <p:extLst>
      <p:ext uri="{BB962C8B-B14F-4D97-AF65-F5344CB8AC3E}">
        <p14:creationId xmlns:p14="http://schemas.microsoft.com/office/powerpoint/2010/main" val="2688103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a:solidFill>
                  <a:schemeClr val="accent2">
                    <a:lumMod val="75000"/>
                  </a:schemeClr>
                </a:solidFill>
              </a:rPr>
              <a:t>CONTENTS</a:t>
            </a:r>
          </a:p>
        </p:txBody>
      </p:sp>
      <p:sp>
        <p:nvSpPr>
          <p:cNvPr id="3" name="Content Placeholder 2"/>
          <p:cNvSpPr>
            <a:spLocks noGrp="1"/>
          </p:cNvSpPr>
          <p:nvPr>
            <p:ph idx="1"/>
          </p:nvPr>
        </p:nvSpPr>
        <p:spPr/>
        <p:txBody>
          <a:bodyPr>
            <a:normAutofit fontScale="92500" lnSpcReduction="10000"/>
          </a:bodyPr>
          <a:lstStyle/>
          <a:p>
            <a:r>
              <a:rPr lang="en-IN" sz="2800" b="1" dirty="0">
                <a:solidFill>
                  <a:srgbClr val="002060"/>
                </a:solidFill>
              </a:rPr>
              <a:t>Differentiation between Periodontal and </a:t>
            </a:r>
            <a:r>
              <a:rPr lang="en-IN" sz="2800" b="1" dirty="0" err="1">
                <a:solidFill>
                  <a:srgbClr val="002060"/>
                </a:solidFill>
              </a:rPr>
              <a:t>Pulpal</a:t>
            </a:r>
            <a:r>
              <a:rPr lang="en-IN" sz="2800" b="1" dirty="0">
                <a:solidFill>
                  <a:srgbClr val="002060"/>
                </a:solidFill>
              </a:rPr>
              <a:t> disease</a:t>
            </a:r>
          </a:p>
          <a:p>
            <a:r>
              <a:rPr lang="en-IN" sz="2800" b="1" dirty="0">
                <a:solidFill>
                  <a:srgbClr val="002060"/>
                </a:solidFill>
              </a:rPr>
              <a:t>Differentiation between Periodontal and </a:t>
            </a:r>
            <a:r>
              <a:rPr lang="en-IN" sz="2800" b="1" dirty="0" err="1">
                <a:solidFill>
                  <a:srgbClr val="002060"/>
                </a:solidFill>
              </a:rPr>
              <a:t>Periapical</a:t>
            </a:r>
            <a:r>
              <a:rPr lang="en-IN" sz="2800" b="1" dirty="0">
                <a:solidFill>
                  <a:srgbClr val="002060"/>
                </a:solidFill>
              </a:rPr>
              <a:t> abscess</a:t>
            </a:r>
          </a:p>
          <a:p>
            <a:r>
              <a:rPr lang="en-IN" sz="2800" b="1" dirty="0">
                <a:solidFill>
                  <a:srgbClr val="002060"/>
                </a:solidFill>
              </a:rPr>
              <a:t>Diagnostic procedures</a:t>
            </a:r>
          </a:p>
          <a:p>
            <a:pPr lvl="0"/>
            <a:r>
              <a:rPr lang="en-IN" sz="2800" b="1" dirty="0">
                <a:solidFill>
                  <a:srgbClr val="002060"/>
                </a:solidFill>
              </a:rPr>
              <a:t>Management</a:t>
            </a:r>
          </a:p>
          <a:p>
            <a:r>
              <a:rPr lang="en-IN" sz="2800" b="1" dirty="0">
                <a:solidFill>
                  <a:srgbClr val="002060"/>
                </a:solidFill>
              </a:rPr>
              <a:t>Special issues in endodontic therapy </a:t>
            </a:r>
          </a:p>
          <a:p>
            <a:pPr lvl="1"/>
            <a:r>
              <a:rPr lang="en-IN" sz="2400" b="1" dirty="0">
                <a:solidFill>
                  <a:srgbClr val="002060"/>
                </a:solidFill>
              </a:rPr>
              <a:t>Potential Complications </a:t>
            </a:r>
          </a:p>
          <a:p>
            <a:pPr lvl="1"/>
            <a:r>
              <a:rPr lang="en-IN" sz="2400" b="1" dirty="0">
                <a:solidFill>
                  <a:srgbClr val="002060"/>
                </a:solidFill>
              </a:rPr>
              <a:t>Restorative implications</a:t>
            </a:r>
          </a:p>
          <a:p>
            <a:pPr lvl="0"/>
            <a:r>
              <a:rPr lang="en-IN" sz="2800" b="1" dirty="0">
                <a:solidFill>
                  <a:srgbClr val="002060"/>
                </a:solidFill>
              </a:rPr>
              <a:t> Summary</a:t>
            </a:r>
          </a:p>
          <a:p>
            <a:pPr lvl="0"/>
            <a:r>
              <a:rPr lang="en-US" sz="2800" b="1" dirty="0">
                <a:solidFill>
                  <a:srgbClr val="002060"/>
                </a:solidFill>
              </a:rPr>
              <a:t>References</a:t>
            </a:r>
            <a:endParaRPr lang="en-IN" sz="2800" b="1" dirty="0">
              <a:solidFill>
                <a:srgbClr val="00206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a:solidFill>
                  <a:schemeClr val="accent2">
                    <a:lumMod val="75000"/>
                  </a:schemeClr>
                </a:solidFill>
              </a:rPr>
              <a:t>INTRODUCTION</a:t>
            </a:r>
            <a:endParaRPr lang="en-IN" sz="3200" dirty="0"/>
          </a:p>
        </p:txBody>
      </p:sp>
      <p:sp>
        <p:nvSpPr>
          <p:cNvPr id="3" name="Content Placeholder 2"/>
          <p:cNvSpPr>
            <a:spLocks noGrp="1"/>
          </p:cNvSpPr>
          <p:nvPr>
            <p:ph idx="1"/>
          </p:nvPr>
        </p:nvSpPr>
        <p:spPr/>
        <p:txBody>
          <a:bodyPr>
            <a:noAutofit/>
          </a:bodyPr>
          <a:lstStyle/>
          <a:p>
            <a:pPr algn="just"/>
            <a:r>
              <a:rPr lang="en-IN" sz="2800" dirty="0"/>
              <a:t>The </a:t>
            </a:r>
            <a:r>
              <a:rPr lang="en-IN" sz="2800" dirty="0" err="1"/>
              <a:t>Periodontium</a:t>
            </a:r>
            <a:r>
              <a:rPr lang="en-IN" sz="2800" dirty="0"/>
              <a:t> and pulp have embryonic, anatomic and functional Interrelationships.</a:t>
            </a:r>
          </a:p>
          <a:p>
            <a:pPr algn="just"/>
            <a:r>
              <a:rPr lang="en-IN" sz="2800" dirty="0" err="1"/>
              <a:t>Embryonically</a:t>
            </a:r>
            <a:r>
              <a:rPr lang="en-IN" sz="2800" dirty="0"/>
              <a:t>, the pulp originates from the dental papilla and the periodontal ligament from the dental follicle.</a:t>
            </a:r>
          </a:p>
        </p:txBody>
      </p:sp>
      <p:pic>
        <p:nvPicPr>
          <p:cNvPr id="4" name="Picture 3" descr="1-s2.0-S235230421630040X-gr1.jpg"/>
          <p:cNvPicPr>
            <a:picLocks noChangeAspect="1"/>
          </p:cNvPicPr>
          <p:nvPr/>
        </p:nvPicPr>
        <p:blipFill>
          <a:blip r:embed="rId2" cstate="print"/>
          <a:srcRect l="45397"/>
          <a:stretch>
            <a:fillRect/>
          </a:stretch>
        </p:blipFill>
        <p:spPr>
          <a:xfrm>
            <a:off x="3131840" y="3645024"/>
            <a:ext cx="2562714" cy="261372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a:solidFill>
                  <a:schemeClr val="accent2">
                    <a:lumMod val="75000"/>
                  </a:schemeClr>
                </a:solidFill>
              </a:rPr>
              <a:t>INTRODUCTION</a:t>
            </a:r>
            <a:endParaRPr lang="en-IN" sz="3200" dirty="0">
              <a:solidFill>
                <a:schemeClr val="accent2">
                  <a:lumMod val="75000"/>
                </a:schemeClr>
              </a:solidFill>
            </a:endParaRPr>
          </a:p>
        </p:txBody>
      </p:sp>
      <p:sp>
        <p:nvSpPr>
          <p:cNvPr id="3" name="Content Placeholder 2"/>
          <p:cNvSpPr>
            <a:spLocks noGrp="1"/>
          </p:cNvSpPr>
          <p:nvPr>
            <p:ph idx="1"/>
          </p:nvPr>
        </p:nvSpPr>
        <p:spPr/>
        <p:txBody>
          <a:bodyPr>
            <a:normAutofit lnSpcReduction="10000"/>
          </a:bodyPr>
          <a:lstStyle/>
          <a:p>
            <a:pPr algn="just">
              <a:lnSpc>
                <a:spcPct val="150000"/>
              </a:lnSpc>
            </a:pPr>
            <a:r>
              <a:rPr lang="en-IN" sz="2800" dirty="0"/>
              <a:t>The relationship between periodontal and </a:t>
            </a:r>
            <a:r>
              <a:rPr lang="en-IN" sz="2800" dirty="0" err="1"/>
              <a:t>pulpal</a:t>
            </a:r>
            <a:r>
              <a:rPr lang="en-IN" sz="2800" dirty="0"/>
              <a:t> disease was first  described by </a:t>
            </a:r>
            <a:r>
              <a:rPr lang="en-IN" sz="2800" b="1" dirty="0" err="1">
                <a:solidFill>
                  <a:srgbClr val="7030A0"/>
                </a:solidFill>
              </a:rPr>
              <a:t>Simring</a:t>
            </a:r>
            <a:r>
              <a:rPr lang="en-IN" sz="2800" b="1" dirty="0">
                <a:solidFill>
                  <a:srgbClr val="7030A0"/>
                </a:solidFill>
              </a:rPr>
              <a:t> and Goldberg in 1964.</a:t>
            </a:r>
          </a:p>
          <a:p>
            <a:pPr algn="just">
              <a:lnSpc>
                <a:spcPct val="150000"/>
              </a:lnSpc>
            </a:pPr>
            <a:r>
              <a:rPr lang="en-IN" sz="2800" dirty="0"/>
              <a:t>The simultaneous existence of </a:t>
            </a:r>
            <a:r>
              <a:rPr lang="en-IN" sz="2800" dirty="0" err="1"/>
              <a:t>pulpal</a:t>
            </a:r>
            <a:r>
              <a:rPr lang="en-IN" sz="2800" dirty="0"/>
              <a:t> problems and inflammatory periodontal disease can complicate diagnosis and treatment planning and affect the sequence of care to be performed.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3200" b="1" dirty="0">
                <a:solidFill>
                  <a:srgbClr val="C00000"/>
                </a:solidFill>
              </a:rPr>
              <a:t>PATHWAYS OF COMMUNICATION</a:t>
            </a:r>
            <a:endParaRPr lang="en-IN" sz="3200" dirty="0">
              <a:solidFill>
                <a:srgbClr val="C00000"/>
              </a:solidFill>
            </a:endParaRPr>
          </a:p>
        </p:txBody>
      </p:sp>
      <p:sp>
        <p:nvSpPr>
          <p:cNvPr id="3" name="Content Placeholder 2"/>
          <p:cNvSpPr>
            <a:spLocks noGrp="1"/>
          </p:cNvSpPr>
          <p:nvPr>
            <p:ph idx="1"/>
          </p:nvPr>
        </p:nvSpPr>
        <p:spPr/>
        <p:txBody>
          <a:bodyPr>
            <a:normAutofit lnSpcReduction="10000"/>
          </a:bodyPr>
          <a:lstStyle/>
          <a:p>
            <a:pPr algn="just">
              <a:buNone/>
            </a:pPr>
            <a:r>
              <a:rPr lang="en-IN" sz="2200" dirty="0">
                <a:latin typeface="Times New Roman" pitchFamily="18" charset="0"/>
                <a:cs typeface="Times New Roman" pitchFamily="18" charset="0"/>
              </a:rPr>
              <a:t>The possible pathways for ingress of bacteria and their </a:t>
            </a:r>
          </a:p>
          <a:p>
            <a:pPr algn="just">
              <a:buNone/>
            </a:pPr>
            <a:r>
              <a:rPr lang="en-IN" sz="2200" dirty="0">
                <a:latin typeface="Times New Roman" pitchFamily="18" charset="0"/>
                <a:cs typeface="Times New Roman" pitchFamily="18" charset="0"/>
              </a:rPr>
              <a:t>products into these tissues can broadly be divided into: </a:t>
            </a:r>
          </a:p>
          <a:p>
            <a:pPr algn="just">
              <a:buNone/>
            </a:pPr>
            <a:endParaRPr lang="en-IN" sz="2200" dirty="0">
              <a:latin typeface="Times New Roman" pitchFamily="18" charset="0"/>
              <a:cs typeface="Times New Roman" pitchFamily="18" charset="0"/>
              <a:sym typeface="Symbol"/>
            </a:endParaRPr>
          </a:p>
          <a:p>
            <a:pPr algn="just"/>
            <a:r>
              <a:rPr lang="en-IN" sz="2200" b="1" dirty="0">
                <a:latin typeface="Times New Roman" pitchFamily="18" charset="0"/>
                <a:cs typeface="Times New Roman" pitchFamily="18" charset="0"/>
              </a:rPr>
              <a:t>Anatomical Pathways</a:t>
            </a:r>
          </a:p>
          <a:p>
            <a:pPr lvl="2" algn="just">
              <a:buFont typeface="Wingdings" pitchFamily="2" charset="2"/>
              <a:buChar char="ü"/>
            </a:pPr>
            <a:r>
              <a:rPr lang="en-IN" sz="2200" dirty="0">
                <a:latin typeface="Times New Roman" pitchFamily="18" charset="0"/>
                <a:cs typeface="Times New Roman" pitchFamily="18" charset="0"/>
              </a:rPr>
              <a:t> Apical foramen </a:t>
            </a:r>
            <a:endParaRPr lang="en-IN" sz="2200" dirty="0">
              <a:latin typeface="Times New Roman" pitchFamily="18" charset="0"/>
              <a:cs typeface="Times New Roman" pitchFamily="18" charset="0"/>
              <a:sym typeface="Symbol"/>
            </a:endParaRPr>
          </a:p>
          <a:p>
            <a:pPr lvl="2" algn="just">
              <a:buFont typeface="Wingdings" pitchFamily="2" charset="2"/>
              <a:buChar char="ü"/>
            </a:pPr>
            <a:r>
              <a:rPr lang="en-IN" sz="2200" dirty="0">
                <a:latin typeface="Times New Roman" pitchFamily="18" charset="0"/>
                <a:cs typeface="Times New Roman" pitchFamily="18" charset="0"/>
              </a:rPr>
              <a:t> Lateral and accessory canals </a:t>
            </a:r>
            <a:endParaRPr lang="en-IN" sz="2200" dirty="0">
              <a:latin typeface="Times New Roman" pitchFamily="18" charset="0"/>
              <a:cs typeface="Times New Roman" pitchFamily="18" charset="0"/>
              <a:sym typeface="Symbol"/>
            </a:endParaRPr>
          </a:p>
          <a:p>
            <a:pPr lvl="2" algn="just">
              <a:buFont typeface="Wingdings" pitchFamily="2" charset="2"/>
              <a:buChar char="ü"/>
            </a:pPr>
            <a:r>
              <a:rPr lang="en-IN" sz="2200" dirty="0">
                <a:latin typeface="Times New Roman" pitchFamily="18" charset="0"/>
                <a:cs typeface="Times New Roman" pitchFamily="18" charset="0"/>
              </a:rPr>
              <a:t>Dentinal tubules </a:t>
            </a:r>
          </a:p>
          <a:p>
            <a:pPr lvl="2" algn="just">
              <a:buNone/>
            </a:pPr>
            <a:endParaRPr lang="en-IN" sz="2200" dirty="0">
              <a:latin typeface="Times New Roman" pitchFamily="18" charset="0"/>
              <a:cs typeface="Times New Roman" pitchFamily="18" charset="0"/>
            </a:endParaRPr>
          </a:p>
          <a:p>
            <a:pPr algn="just"/>
            <a:r>
              <a:rPr lang="en-IN" sz="2200" b="1" dirty="0">
                <a:latin typeface="Times New Roman" pitchFamily="18" charset="0"/>
                <a:cs typeface="Times New Roman" pitchFamily="18" charset="0"/>
              </a:rPr>
              <a:t>Non-physiological Pathways:</a:t>
            </a:r>
            <a:endParaRPr lang="en-IN" sz="2200" b="1" dirty="0">
              <a:latin typeface="Times New Roman" pitchFamily="18" charset="0"/>
              <a:cs typeface="Times New Roman" pitchFamily="18" charset="0"/>
              <a:sym typeface="Symbol"/>
            </a:endParaRPr>
          </a:p>
          <a:p>
            <a:pPr lvl="2" algn="just">
              <a:buFont typeface="Wingdings" pitchFamily="2" charset="2"/>
              <a:buChar char="ü"/>
            </a:pPr>
            <a:r>
              <a:rPr lang="en-IN" sz="2200" dirty="0">
                <a:latin typeface="Times New Roman" pitchFamily="18" charset="0"/>
                <a:cs typeface="Times New Roman" pitchFamily="18" charset="0"/>
              </a:rPr>
              <a:t>Root canal perforation </a:t>
            </a:r>
            <a:endParaRPr lang="en-IN" sz="2200" dirty="0">
              <a:latin typeface="Times New Roman" pitchFamily="18" charset="0"/>
              <a:cs typeface="Times New Roman" pitchFamily="18" charset="0"/>
              <a:sym typeface="Symbol"/>
            </a:endParaRPr>
          </a:p>
          <a:p>
            <a:pPr lvl="2" algn="just">
              <a:buFont typeface="Wingdings" pitchFamily="2" charset="2"/>
              <a:buChar char="ü"/>
            </a:pPr>
            <a:r>
              <a:rPr lang="en-IN" sz="2200" dirty="0">
                <a:latin typeface="Times New Roman" pitchFamily="18" charset="0"/>
                <a:cs typeface="Times New Roman" pitchFamily="18" charset="0"/>
              </a:rPr>
              <a:t>Vertical root fracture </a:t>
            </a:r>
          </a:p>
          <a:p>
            <a:pPr lvl="2" algn="just">
              <a:buFont typeface="Wingdings" pitchFamily="2" charset="2"/>
              <a:buChar char="ü"/>
            </a:pPr>
            <a:r>
              <a:rPr lang="en-IN" sz="2200" dirty="0">
                <a:latin typeface="Times New Roman" pitchFamily="18" charset="0"/>
                <a:cs typeface="Times New Roman" pitchFamily="18" charset="0"/>
              </a:rPr>
              <a:t> </a:t>
            </a:r>
            <a:r>
              <a:rPr lang="en-IN" sz="2200" dirty="0" err="1">
                <a:latin typeface="Times New Roman" pitchFamily="18" charset="0"/>
                <a:cs typeface="Times New Roman" pitchFamily="18" charset="0"/>
              </a:rPr>
              <a:t>Palatogingival</a:t>
            </a:r>
            <a:r>
              <a:rPr lang="en-IN" sz="2200" dirty="0">
                <a:latin typeface="Times New Roman" pitchFamily="18" charset="0"/>
                <a:cs typeface="Times New Roman" pitchFamily="18" charset="0"/>
              </a:rPr>
              <a:t> grooves </a:t>
            </a:r>
          </a:p>
        </p:txBody>
      </p:sp>
      <p:pic>
        <p:nvPicPr>
          <p:cNvPr id="4" name="Picture 3" descr="C:\Users\dell\Desktop\images (3).jpg"/>
          <p:cNvPicPr>
            <a:picLocks noChangeAspect="1" noChangeArrowheads="1"/>
          </p:cNvPicPr>
          <p:nvPr/>
        </p:nvPicPr>
        <p:blipFill>
          <a:blip r:embed="rId2" cstate="print"/>
          <a:srcRect/>
          <a:stretch>
            <a:fillRect/>
          </a:stretch>
        </p:blipFill>
        <p:spPr bwMode="auto">
          <a:xfrm>
            <a:off x="6804248" y="548680"/>
            <a:ext cx="1752600" cy="201130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Picture 6" descr="C:\Users\dell\Desktop\IndianJDentRes_2012_23_3_415_102243_f6.jpg"/>
          <p:cNvPicPr>
            <a:picLocks noChangeAspect="1" noChangeArrowheads="1"/>
          </p:cNvPicPr>
          <p:nvPr/>
        </p:nvPicPr>
        <p:blipFill>
          <a:blip r:embed="rId3" cstate="print"/>
          <a:srcRect/>
          <a:stretch>
            <a:fillRect/>
          </a:stretch>
        </p:blipFill>
        <p:spPr bwMode="auto">
          <a:xfrm>
            <a:off x="4572000" y="4402796"/>
            <a:ext cx="4343400" cy="190652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 name="Picture 5" descr="C:\Users\dell\Desktop\images.jpg"/>
          <p:cNvPicPr>
            <a:picLocks noChangeAspect="1" noChangeArrowheads="1"/>
          </p:cNvPicPr>
          <p:nvPr/>
        </p:nvPicPr>
        <p:blipFill>
          <a:blip r:embed="rId4" cstate="print"/>
          <a:srcRect/>
          <a:stretch>
            <a:fillRect/>
          </a:stretch>
        </p:blipFill>
        <p:spPr bwMode="auto">
          <a:xfrm rot="971273">
            <a:off x="6295168" y="2838383"/>
            <a:ext cx="2209800" cy="17430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pic>
        <p:nvPicPr>
          <p:cNvPr id="4" name="Picture 3" descr="C:\Users\dr.parul agrawal\Downloads\endo perio\JCD-11-54-g002.jpg"/>
          <p:cNvPicPr/>
          <p:nvPr/>
        </p:nvPicPr>
        <p:blipFill>
          <a:blip r:embed="rId2" cstate="print"/>
          <a:srcRect/>
          <a:stretch>
            <a:fillRect/>
          </a:stretch>
        </p:blipFill>
        <p:spPr bwMode="auto">
          <a:xfrm>
            <a:off x="827584" y="692696"/>
            <a:ext cx="7632848" cy="551723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TotalTime>
  <Words>2076</Words>
  <Application>Microsoft Office PowerPoint</Application>
  <PresentationFormat>On-screen Show (4:3)</PresentationFormat>
  <Paragraphs>236</Paragraphs>
  <Slides>41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Arial</vt:lpstr>
      <vt:lpstr>Calibri</vt:lpstr>
      <vt:lpstr>Forte</vt:lpstr>
      <vt:lpstr>Lucida Handwriting</vt:lpstr>
      <vt:lpstr>Times New Roman</vt:lpstr>
      <vt:lpstr>Wingdings</vt:lpstr>
      <vt:lpstr>Office Theme</vt:lpstr>
      <vt:lpstr>THE PERIODONTIC-ENDODONTIC CONTINUUM </vt:lpstr>
      <vt:lpstr>SPECIFIC LEARNING OBJECTIVES</vt:lpstr>
      <vt:lpstr>SPECIFIC LEARNING OBJECTIVES</vt:lpstr>
      <vt:lpstr>CONTENTS</vt:lpstr>
      <vt:lpstr>CONTENTS</vt:lpstr>
      <vt:lpstr>INTRODUCTION</vt:lpstr>
      <vt:lpstr>INTRODUCTION</vt:lpstr>
      <vt:lpstr>PATHWAYS OF COMMUNICATION</vt:lpstr>
      <vt:lpstr>PowerPoint Presentation</vt:lpstr>
      <vt:lpstr>PowerPoint Presentation</vt:lpstr>
      <vt:lpstr>PULPAL DISEASE.......Etiological factors</vt:lpstr>
      <vt:lpstr>PowerPoint Presentation</vt:lpstr>
      <vt:lpstr>PULPAL DISEASE.......Classification</vt:lpstr>
      <vt:lpstr>PowerPoint Presentation</vt:lpstr>
      <vt:lpstr>PowerPoint Presentation</vt:lpstr>
      <vt:lpstr>Effect of pulpal disease on periodontium</vt:lpstr>
      <vt:lpstr>PowerPoint Presentation</vt:lpstr>
      <vt:lpstr>Classification of Periradicular Lesions </vt:lpstr>
      <vt:lpstr>The histopathologic structure of the periapical inflammatory lesion is</vt:lpstr>
      <vt:lpstr>PowerPoint Presentation</vt:lpstr>
      <vt:lpstr>PowerPoint Presentation</vt:lpstr>
      <vt:lpstr>EFFECT OF PERIODONTITIS ON THE DENTAL PULP</vt:lpstr>
      <vt:lpstr>PowerPoint Presentation</vt:lpstr>
      <vt:lpstr>CLASSIFICATION OF ENDO-PERIO LESIONS...... Simon, Glick and Frank in 1972 :</vt:lpstr>
      <vt:lpstr>Originally an endodontic problem, with fistulization from the apex and along the root to the gingiva. Pulpal infection can also spread through accessory canals to the gingiva or the furcation.</vt:lpstr>
      <vt:lpstr>Longstanding periapical lesion draining through the periodontal ligament can become secondarily complicated, leading to a retrograde periodontitis.</vt:lpstr>
      <vt:lpstr>Periodontal pocket can deepen to the apex and secondarily involve the pulp.  Periodontal pocket can infect the pulp through a lateral canal, which in turn can result in a periapical lesion.  Two independent lesions, periapical and marginal, can coexist and eventually fuse with each other</vt:lpstr>
      <vt:lpstr>DIFFERENTIATION BETWEEN PERIODONTAL AND PULPAL DISEASE</vt:lpstr>
      <vt:lpstr>DIFFERENTIATION BETWEEN PERIODONTAL AND PULPAL DISEASE</vt:lpstr>
      <vt:lpstr>PowerPoint Presentation</vt:lpstr>
      <vt:lpstr>DIFFERENTIATION BETWEEN PERIODONTAL AND PERIAPICAL ABSCESS</vt:lpstr>
      <vt:lpstr>DIFFERENTIATION BETWEEN PERIODONTAL AND PERIAPICAL ABSCESS</vt:lpstr>
      <vt:lpstr>DIAGNOSIS</vt:lpstr>
      <vt:lpstr>DIAGNOSIS</vt:lpstr>
      <vt:lpstr>MANAGEMENT OF PULPAL AND PERIODONTAL DISEASE</vt:lpstr>
      <vt:lpstr>PowerPoint Presentation</vt:lpstr>
      <vt:lpstr>PowerPoint Presentation</vt:lpstr>
      <vt:lpstr>Special issues in Endodontic therapy </vt:lpstr>
      <vt:lpstr>Special issues in Endodontic therapy</vt:lpstr>
      <vt:lpstr>SUMMARY</vt:lpstr>
      <vt:lpstr>REFERENCES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PERIODONTIC-ENDODONTIC CONTINUUM </dc:title>
  <dc:creator>DELL</dc:creator>
  <cp:lastModifiedBy>saswati mohanty</cp:lastModifiedBy>
  <cp:revision>49</cp:revision>
  <dcterms:created xsi:type="dcterms:W3CDTF">2019-01-14T13:10:08Z</dcterms:created>
  <dcterms:modified xsi:type="dcterms:W3CDTF">2022-07-06T06:34:19Z</dcterms:modified>
</cp:coreProperties>
</file>